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66" r:id="rId2"/>
    <p:sldId id="267" r:id="rId3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E699"/>
    <a:srgbClr val="FFFFCC"/>
    <a:srgbClr val="FF9966"/>
    <a:srgbClr val="333399"/>
    <a:srgbClr val="000000"/>
    <a:srgbClr val="FF3300"/>
    <a:srgbClr val="FFCCCC"/>
    <a:srgbClr val="FDEED5"/>
    <a:srgbClr val="0B1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5693" autoAdjust="0"/>
  </p:normalViewPr>
  <p:slideViewPr>
    <p:cSldViewPr snapToGrid="0" showGuides="1">
      <p:cViewPr varScale="1">
        <p:scale>
          <a:sx n="74" d="100"/>
          <a:sy n="74" d="100"/>
        </p:scale>
        <p:origin x="1014" y="78"/>
      </p:cViewPr>
      <p:guideLst>
        <p:guide orient="horz" pos="309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533" cy="497969"/>
          </a:xfrm>
          <a:prstGeom prst="rect">
            <a:avLst/>
          </a:prstGeom>
        </p:spPr>
        <p:txBody>
          <a:bodyPr vert="horz" lIns="88308" tIns="44154" rIns="88308" bIns="44154" rtlCol="0"/>
          <a:lstStyle>
            <a:lvl1pPr algn="l">
              <a:defRPr sz="1100"/>
            </a:lvl1pPr>
          </a:lstStyle>
          <a:p>
            <a:r>
              <a:rPr kumimoji="1" lang="zh-TW" altLang="en-US"/>
              <a:t>令和４年○月○日　草加市役所　生活支援課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146" y="1"/>
            <a:ext cx="2949532" cy="497969"/>
          </a:xfrm>
          <a:prstGeom prst="rect">
            <a:avLst/>
          </a:prstGeom>
        </p:spPr>
        <p:txBody>
          <a:bodyPr vert="horz" lIns="88308" tIns="44154" rIns="88308" bIns="44154" rtlCol="0"/>
          <a:lstStyle>
            <a:lvl1pPr algn="r">
              <a:defRPr sz="1100"/>
            </a:lvl1pPr>
          </a:lstStyle>
          <a:p>
            <a:fld id="{6985F6F8-38DF-4EE0-8C97-983FB204994D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1369"/>
            <a:ext cx="2949533" cy="497969"/>
          </a:xfrm>
          <a:prstGeom prst="rect">
            <a:avLst/>
          </a:prstGeom>
        </p:spPr>
        <p:txBody>
          <a:bodyPr vert="horz" lIns="88308" tIns="44154" rIns="88308" bIns="44154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146" y="9441369"/>
            <a:ext cx="2949532" cy="497969"/>
          </a:xfrm>
          <a:prstGeom prst="rect">
            <a:avLst/>
          </a:prstGeom>
        </p:spPr>
        <p:txBody>
          <a:bodyPr vert="horz" lIns="88308" tIns="44154" rIns="88308" bIns="44154" rtlCol="0" anchor="b"/>
          <a:lstStyle>
            <a:lvl1pPr algn="r">
              <a:defRPr sz="1100"/>
            </a:lvl1pPr>
          </a:lstStyle>
          <a:p>
            <a:fld id="{89CD6663-7DBD-4D24-AF2E-DA7FAC0ABD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92583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0192" cy="497969"/>
          </a:xfrm>
          <a:prstGeom prst="rect">
            <a:avLst/>
          </a:prstGeom>
        </p:spPr>
        <p:txBody>
          <a:bodyPr vert="horz" lIns="88308" tIns="44154" rIns="88308" bIns="44154" rtlCol="0"/>
          <a:lstStyle>
            <a:lvl1pPr algn="l">
              <a:defRPr sz="1100"/>
            </a:lvl1pPr>
          </a:lstStyle>
          <a:p>
            <a:r>
              <a:rPr kumimoji="1" lang="zh-TW" altLang="en-US"/>
              <a:t>令和４年○月○日　草加市役所　生活支援課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489" y="2"/>
            <a:ext cx="2950192" cy="497969"/>
          </a:xfrm>
          <a:prstGeom prst="rect">
            <a:avLst/>
          </a:prstGeom>
        </p:spPr>
        <p:txBody>
          <a:bodyPr vert="horz" lIns="88308" tIns="44154" rIns="88308" bIns="44154" rtlCol="0"/>
          <a:lstStyle>
            <a:lvl1pPr algn="r">
              <a:defRPr sz="1100"/>
            </a:lvl1pPr>
          </a:lstStyle>
          <a:p>
            <a:fld id="{2260FA12-663E-45D2-8564-31C042390AD5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1425"/>
            <a:ext cx="2324100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08" tIns="44154" rIns="88308" bIns="4415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114" y="4783895"/>
            <a:ext cx="5446976" cy="3912834"/>
          </a:xfrm>
          <a:prstGeom prst="rect">
            <a:avLst/>
          </a:prstGeom>
        </p:spPr>
        <p:txBody>
          <a:bodyPr vert="horz" lIns="88308" tIns="44154" rIns="88308" bIns="4415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1370"/>
            <a:ext cx="2950192" cy="497969"/>
          </a:xfrm>
          <a:prstGeom prst="rect">
            <a:avLst/>
          </a:prstGeom>
        </p:spPr>
        <p:txBody>
          <a:bodyPr vert="horz" lIns="88308" tIns="44154" rIns="88308" bIns="44154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489" y="9441370"/>
            <a:ext cx="2950192" cy="497969"/>
          </a:xfrm>
          <a:prstGeom prst="rect">
            <a:avLst/>
          </a:prstGeom>
        </p:spPr>
        <p:txBody>
          <a:bodyPr vert="horz" lIns="88308" tIns="44154" rIns="88308" bIns="44154" rtlCol="0" anchor="b"/>
          <a:lstStyle>
            <a:lvl1pPr algn="r">
              <a:defRPr sz="1100"/>
            </a:lvl1pPr>
          </a:lstStyle>
          <a:p>
            <a:fld id="{8B4E75B1-0C68-4FFA-A8FE-47D8955131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55640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23C05D2-E294-46C9-A321-480BFE278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69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23C05D2-E294-46C9-A321-480BFE278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407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23C05D2-E294-46C9-A321-480BFE278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349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23C05D2-E294-46C9-A321-480BFE278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326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23C05D2-E294-46C9-A321-480BFE278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15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23C05D2-E294-46C9-A321-480BFE278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829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23C05D2-E294-46C9-A321-480BFE278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356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23C05D2-E294-46C9-A321-480BFE278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707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23C05D2-E294-46C9-A321-480BFE278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34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23C05D2-E294-46C9-A321-480BFE278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999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23C05D2-E294-46C9-A321-480BFE278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4575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AFB7A-0085-44E7-97D0-795288B41C4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2913" y="9498897"/>
            <a:ext cx="252888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197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292100" y="1604105"/>
            <a:ext cx="6275939" cy="7768496"/>
          </a:xfrm>
          <a:prstGeom prst="roundRect">
            <a:avLst>
              <a:gd name="adj" fmla="val 35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555075" y="527405"/>
            <a:ext cx="789604" cy="78960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575992" y="541053"/>
            <a:ext cx="789604" cy="78960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513322" y="527405"/>
            <a:ext cx="789604" cy="78960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492405" y="527405"/>
            <a:ext cx="789604" cy="78960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5596909" y="534229"/>
            <a:ext cx="789604" cy="78960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471488" y="534229"/>
            <a:ext cx="789604" cy="78960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00613" y="559382"/>
            <a:ext cx="731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家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527788" y="558744"/>
            <a:ext cx="731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賃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548705" y="557860"/>
            <a:ext cx="731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補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584200" y="557860"/>
            <a:ext cx="731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助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605117" y="557860"/>
            <a:ext cx="731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制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619776" y="544310"/>
            <a:ext cx="731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度</a:t>
            </a:r>
          </a:p>
        </p:txBody>
      </p:sp>
      <p:sp>
        <p:nvSpPr>
          <p:cNvPr id="37" name="角丸四角形 36"/>
          <p:cNvSpPr/>
          <p:nvPr/>
        </p:nvSpPr>
        <p:spPr>
          <a:xfrm>
            <a:off x="1105249" y="1837460"/>
            <a:ext cx="4547340" cy="652068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1082103" y="1822630"/>
            <a:ext cx="4547340" cy="665648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474186" y="1902202"/>
            <a:ext cx="3895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住居確保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給付金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ご案内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1973146" y="1798574"/>
            <a:ext cx="399128" cy="1047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4791139" y="2428251"/>
            <a:ext cx="518153" cy="938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楕円 40"/>
          <p:cNvSpPr/>
          <p:nvPr/>
        </p:nvSpPr>
        <p:spPr>
          <a:xfrm>
            <a:off x="653198" y="4434461"/>
            <a:ext cx="742569" cy="74256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楕円 44"/>
          <p:cNvSpPr/>
          <p:nvPr/>
        </p:nvSpPr>
        <p:spPr>
          <a:xfrm>
            <a:off x="653198" y="8262931"/>
            <a:ext cx="742569" cy="74256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楕円 45"/>
          <p:cNvSpPr/>
          <p:nvPr/>
        </p:nvSpPr>
        <p:spPr>
          <a:xfrm>
            <a:off x="653198" y="6390126"/>
            <a:ext cx="742569" cy="74256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999653" y="5052898"/>
            <a:ext cx="53975" cy="3581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楕円 50"/>
          <p:cNvSpPr/>
          <p:nvPr/>
        </p:nvSpPr>
        <p:spPr>
          <a:xfrm>
            <a:off x="653198" y="4459492"/>
            <a:ext cx="706211" cy="70621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楕円 51"/>
          <p:cNvSpPr/>
          <p:nvPr/>
        </p:nvSpPr>
        <p:spPr>
          <a:xfrm>
            <a:off x="680057" y="6407500"/>
            <a:ext cx="688031" cy="72420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" name="楕円 52"/>
          <p:cNvSpPr/>
          <p:nvPr/>
        </p:nvSpPr>
        <p:spPr>
          <a:xfrm>
            <a:off x="653198" y="8284586"/>
            <a:ext cx="688031" cy="69627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93891" y="4627726"/>
            <a:ext cx="1487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だれに？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292100" y="8291062"/>
            <a:ext cx="148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相談</a:t>
            </a:r>
            <a:endParaRPr kumimoji="1" lang="en-US" altLang="ja-JP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申込み</a:t>
            </a:r>
            <a:r>
              <a:rPr kumimoji="1" lang="ja-JP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方法は？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300493" y="6597510"/>
            <a:ext cx="1487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いくら？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1450469" y="4357604"/>
            <a:ext cx="511661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40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離職や減収により、住居</a:t>
            </a:r>
            <a:r>
              <a:rPr kumimoji="1" lang="ja-JP" altLang="en-US" sz="1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を喪失した方または喪失するおそれ</a:t>
            </a:r>
            <a:r>
              <a:rPr kumimoji="1" lang="ja-JP" altLang="en-US" sz="140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r>
              <a:rPr kumimoji="1" lang="ja-JP" altLang="en-US" sz="1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ある方</a:t>
            </a:r>
            <a:endParaRPr kumimoji="1" lang="en-US" altLang="ja-JP" sz="1400" spc="3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ct val="130000"/>
              </a:lnSpc>
            </a:pPr>
            <a:r>
              <a:rPr kumimoji="1" lang="ja-JP" altLang="en-US" sz="1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および</a:t>
            </a:r>
            <a:endParaRPr kumimoji="1" lang="en-US" altLang="ja-JP" sz="1400" spc="3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ct val="130000"/>
              </a:lnSpc>
            </a:pPr>
            <a:r>
              <a:rPr kumimoji="1" lang="ja-JP" altLang="en-US" sz="1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裏面の申請前チェックリストの全ての項目に該当する方</a:t>
            </a:r>
            <a:endParaRPr kumimoji="1" lang="en-US" altLang="ja-JP" sz="1600" spc="3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2" name="図 8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884" y="8353343"/>
            <a:ext cx="669399" cy="686563"/>
          </a:xfrm>
          <a:prstGeom prst="rect">
            <a:avLst/>
          </a:prstGeom>
        </p:spPr>
      </p:pic>
      <p:sp>
        <p:nvSpPr>
          <p:cNvPr id="83" name="テキスト ボックス 82"/>
          <p:cNvSpPr txBox="1"/>
          <p:nvPr/>
        </p:nvSpPr>
        <p:spPr>
          <a:xfrm>
            <a:off x="2547013" y="8315243"/>
            <a:ext cx="38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24</a:t>
            </a:r>
            <a:r>
              <a:rPr kumimoji="1" lang="ja-JP" altLang="en-US" sz="14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時間いつ</a:t>
            </a:r>
            <a:r>
              <a:rPr kumimoji="1" lang="ja-JP" altLang="en-US" sz="1400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でも簡易相談</a:t>
            </a:r>
            <a:r>
              <a:rPr kumimoji="1" lang="ja-JP" altLang="en-US" sz="14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フォームから申込みできます</a:t>
            </a:r>
            <a:r>
              <a:rPr kumimoji="1" lang="ja-JP" altLang="en-US" sz="1400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。申込みは</a:t>
            </a:r>
            <a:r>
              <a:rPr kumimoji="1" lang="en-US" altLang="ja-JP" sz="1400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1400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コードから。</a:t>
            </a:r>
            <a:endParaRPr kumimoji="1" lang="en-US" altLang="ja-JP" sz="1400" spc="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電話</a:t>
            </a:r>
            <a:r>
              <a:rPr kumimoji="1" lang="ja-JP" altLang="en-US" sz="14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でも相談を受け付けています。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180B86B9-39AE-6884-9B13-7CD617D35DF1}"/>
              </a:ext>
            </a:extLst>
          </p:cNvPr>
          <p:cNvGrpSpPr/>
          <p:nvPr/>
        </p:nvGrpSpPr>
        <p:grpSpPr>
          <a:xfrm>
            <a:off x="1340316" y="5923516"/>
            <a:ext cx="5048633" cy="1778252"/>
            <a:chOff x="1337880" y="5294195"/>
            <a:chExt cx="5048633" cy="1778252"/>
          </a:xfrm>
        </p:grpSpPr>
        <p:pic>
          <p:nvPicPr>
            <p:cNvPr id="67" name="図 66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5877" y="5633937"/>
              <a:ext cx="726530" cy="764835"/>
            </a:xfrm>
            <a:prstGeom prst="rect">
              <a:avLst/>
            </a:prstGeom>
          </p:spPr>
        </p:pic>
        <p:sp>
          <p:nvSpPr>
            <p:cNvPr id="69" name="テキスト ボックス 68"/>
            <p:cNvSpPr txBox="1"/>
            <p:nvPr/>
          </p:nvSpPr>
          <p:spPr>
            <a:xfrm>
              <a:off x="1758573" y="5294195"/>
              <a:ext cx="10011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spc="3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単身世帯</a:t>
              </a:r>
            </a:p>
          </p:txBody>
        </p:sp>
        <p:sp>
          <p:nvSpPr>
            <p:cNvPr id="76" name="テキスト ボックス 75"/>
            <p:cNvSpPr txBox="1"/>
            <p:nvPr/>
          </p:nvSpPr>
          <p:spPr>
            <a:xfrm>
              <a:off x="1337880" y="6330512"/>
              <a:ext cx="18238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上限</a:t>
              </a:r>
              <a:r>
                <a:rPr kumimoji="1" lang="en-US" altLang="ja-JP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4</a:t>
              </a:r>
              <a:r>
                <a:rPr kumimoji="1" lang="ja-JP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万</a:t>
              </a:r>
              <a:r>
                <a:rPr kumimoji="1" lang="en-US" altLang="ja-JP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3</a:t>
              </a:r>
              <a:r>
                <a:rPr kumimoji="1" lang="ja-JP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千円</a:t>
              </a:r>
              <a:r>
                <a:rPr kumimoji="1" lang="en-US" altLang="ja-JP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/</a:t>
              </a:r>
              <a:r>
                <a:rPr kumimoji="1" lang="ja-JP" altLang="en-US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月</a:t>
              </a:r>
              <a:endParaRPr kumimoji="1" lang="en-US" altLang="ja-JP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pic>
          <p:nvPicPr>
            <p:cNvPr id="68" name="図 67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4266" y="5628470"/>
              <a:ext cx="898622" cy="810643"/>
            </a:xfrm>
            <a:prstGeom prst="rect">
              <a:avLst/>
            </a:prstGeom>
          </p:spPr>
        </p:pic>
        <p:sp>
          <p:nvSpPr>
            <p:cNvPr id="71" name="テキスト ボックス 70"/>
            <p:cNvSpPr txBox="1"/>
            <p:nvPr/>
          </p:nvSpPr>
          <p:spPr>
            <a:xfrm>
              <a:off x="3423008" y="5294195"/>
              <a:ext cx="10011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spc="3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2</a:t>
              </a:r>
              <a:r>
                <a:rPr kumimoji="1" lang="ja-JP" altLang="en-US" sz="1200" spc="3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人世帯</a:t>
              </a:r>
            </a:p>
          </p:txBody>
        </p:sp>
        <p:sp>
          <p:nvSpPr>
            <p:cNvPr id="77" name="テキスト ボックス 76"/>
            <p:cNvSpPr txBox="1"/>
            <p:nvPr/>
          </p:nvSpPr>
          <p:spPr>
            <a:xfrm>
              <a:off x="3057306" y="6330512"/>
              <a:ext cx="1685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上限</a:t>
              </a:r>
              <a:r>
                <a:rPr kumimoji="1" lang="en-US" altLang="ja-JP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5</a:t>
              </a:r>
              <a:r>
                <a:rPr kumimoji="1" lang="ja-JP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万</a:t>
              </a:r>
              <a:r>
                <a:rPr kumimoji="1" lang="en-US" altLang="ja-JP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2</a:t>
              </a:r>
              <a:r>
                <a:rPr kumimoji="1" lang="ja-JP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千円</a:t>
              </a:r>
              <a:r>
                <a:rPr kumimoji="1" lang="en-US" altLang="ja-JP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/</a:t>
              </a:r>
              <a:r>
                <a:rPr kumimoji="1" lang="ja-JP" altLang="en-US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月</a:t>
              </a:r>
              <a:endPara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pic>
          <p:nvPicPr>
            <p:cNvPr id="66" name="図 65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3092" y="5630189"/>
              <a:ext cx="1075962" cy="808924"/>
            </a:xfrm>
            <a:prstGeom prst="rect">
              <a:avLst/>
            </a:prstGeom>
          </p:spPr>
        </p:pic>
        <p:sp>
          <p:nvSpPr>
            <p:cNvPr id="70" name="テキスト ボックス 69"/>
            <p:cNvSpPr txBox="1"/>
            <p:nvPr/>
          </p:nvSpPr>
          <p:spPr>
            <a:xfrm>
              <a:off x="5010504" y="5294195"/>
              <a:ext cx="10011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spc="3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3</a:t>
              </a:r>
              <a:r>
                <a:rPr kumimoji="1" lang="ja-JP" altLang="en-US" sz="1200" spc="3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人世帯</a:t>
              </a:r>
            </a:p>
          </p:txBody>
        </p:sp>
        <p:sp>
          <p:nvSpPr>
            <p:cNvPr id="78" name="テキスト ボックス 77"/>
            <p:cNvSpPr txBox="1"/>
            <p:nvPr/>
          </p:nvSpPr>
          <p:spPr>
            <a:xfrm>
              <a:off x="4692080" y="6330512"/>
              <a:ext cx="1642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上限</a:t>
              </a:r>
              <a:r>
                <a:rPr kumimoji="1" lang="en-US" altLang="ja-JP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5</a:t>
              </a:r>
              <a:r>
                <a:rPr kumimoji="1" lang="ja-JP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万</a:t>
              </a:r>
              <a:r>
                <a:rPr kumimoji="1" lang="en-US" altLang="ja-JP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6</a:t>
              </a:r>
              <a:r>
                <a:rPr kumimoji="1" lang="ja-JP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千円</a:t>
              </a:r>
              <a:r>
                <a:rPr kumimoji="1" lang="en-US" altLang="ja-JP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/</a:t>
              </a:r>
              <a:r>
                <a:rPr kumimoji="1" lang="ja-JP" altLang="en-US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月</a:t>
              </a:r>
              <a:endPara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4" name="テキスト ボックス 83"/>
            <p:cNvSpPr txBox="1"/>
            <p:nvPr/>
          </p:nvSpPr>
          <p:spPr>
            <a:xfrm>
              <a:off x="3814834" y="6826226"/>
              <a:ext cx="25716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※4</a:t>
              </a:r>
              <a:r>
                <a:rPr kumimoji="1" lang="ja-JP" altLang="en-US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人以上世帯は、お問い合わせください。</a:t>
              </a:r>
              <a:endParaRPr kumimoji="1" lang="en-US" altLang="ja-JP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85" name="テキスト ボックス 84"/>
          <p:cNvSpPr txBox="1"/>
          <p:nvPr/>
        </p:nvSpPr>
        <p:spPr>
          <a:xfrm>
            <a:off x="830580" y="2781776"/>
            <a:ext cx="53238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6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離職や減収により、住居</a:t>
            </a:r>
            <a:r>
              <a:rPr kumimoji="1" lang="ja-JP" altLang="en-US" sz="1600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を喪失するおそれ</a:t>
            </a:r>
            <a:r>
              <a:rPr kumimoji="1" lang="ja-JP" altLang="en-US" sz="16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のある方等に対し、</a:t>
            </a:r>
            <a:endParaRPr kumimoji="1" lang="en-US" altLang="ja-JP" sz="1600" spc="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ct val="130000"/>
              </a:lnSpc>
            </a:pPr>
            <a:r>
              <a:rPr kumimoji="1" lang="ja-JP" altLang="en-US" sz="16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原則</a:t>
            </a:r>
            <a:r>
              <a:rPr kumimoji="1" lang="en-US" altLang="ja-JP" sz="16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6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r>
              <a:rPr kumimoji="1" lang="ja-JP" altLang="en-US" sz="1600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月間の</a:t>
            </a:r>
            <a:r>
              <a:rPr kumimoji="1" lang="ja-JP" altLang="en-US" sz="16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家賃相当額</a:t>
            </a:r>
            <a:r>
              <a:rPr kumimoji="1" lang="ja-JP" altLang="en-US" sz="1600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kumimoji="1" lang="ja-JP" altLang="en-US" sz="16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支給</a:t>
            </a:r>
            <a:r>
              <a:rPr kumimoji="1" lang="ja-JP" altLang="en-US" sz="1600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します。</a:t>
            </a:r>
            <a:endParaRPr kumimoji="1" lang="en-US" altLang="ja-JP" sz="1600" spc="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ct val="130000"/>
              </a:lnSpc>
            </a:pPr>
            <a:r>
              <a:rPr kumimoji="1" lang="ja-JP" altLang="en-US" sz="1600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この間、安心して求職活動を行なっていただけます。</a:t>
            </a:r>
            <a:endParaRPr kumimoji="1" lang="en-US" altLang="ja-JP" sz="1600" spc="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147160" y="77717"/>
            <a:ext cx="5686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就労可能</a:t>
            </a:r>
            <a:r>
              <a:rPr kumimoji="1" lang="ja-JP" altLang="en-US" sz="1600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な方向け</a:t>
            </a:r>
            <a:endParaRPr kumimoji="1" lang="en-US" altLang="ja-JP" sz="1600" spc="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9" name="図 4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56" b="97778" l="1033" r="984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6661" y="9502230"/>
            <a:ext cx="387173" cy="359850"/>
          </a:xfrm>
          <a:prstGeom prst="rect">
            <a:avLst/>
          </a:prstGeom>
        </p:spPr>
      </p:pic>
      <p:sp>
        <p:nvSpPr>
          <p:cNvPr id="50" name="テキスト ボックス 49"/>
          <p:cNvSpPr txBox="1"/>
          <p:nvPr/>
        </p:nvSpPr>
        <p:spPr>
          <a:xfrm>
            <a:off x="5047818" y="9474011"/>
            <a:ext cx="19772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spc="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kumimoji="1" lang="ja-JP" altLang="en-US" sz="1050" spc="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５年</a:t>
            </a:r>
            <a:r>
              <a:rPr kumimoji="1" lang="ja-JP" altLang="en-US" sz="1050" spc="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050" spc="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４月　１日</a:t>
            </a:r>
            <a:endParaRPr kumimoji="1" lang="en-US" altLang="ja-JP" sz="1050" spc="6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050" spc="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草加市生活支援課 発行</a:t>
            </a:r>
            <a:endParaRPr kumimoji="1" lang="en-US" altLang="ja-JP" sz="1050" spc="6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4699684" y="9193095"/>
            <a:ext cx="1982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▲相談ページにアクセスします</a:t>
            </a:r>
            <a:endParaRPr kumimoji="1"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678" y="8624197"/>
            <a:ext cx="608400" cy="6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48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471487" y="239328"/>
            <a:ext cx="5915025" cy="4383211"/>
          </a:xfrm>
          <a:prstGeom prst="roundRect">
            <a:avLst>
              <a:gd name="adj" fmla="val 35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471486" y="8589271"/>
            <a:ext cx="5915026" cy="1024062"/>
          </a:xfrm>
          <a:prstGeom prst="roundRect">
            <a:avLst>
              <a:gd name="adj" fmla="val 35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1474707" y="363348"/>
            <a:ext cx="4000024" cy="430142"/>
            <a:chOff x="1474707" y="363348"/>
            <a:chExt cx="4000024" cy="430142"/>
          </a:xfrm>
        </p:grpSpPr>
        <p:sp>
          <p:nvSpPr>
            <p:cNvPr id="7" name="角丸四角形 6"/>
            <p:cNvSpPr/>
            <p:nvPr/>
          </p:nvSpPr>
          <p:spPr>
            <a:xfrm>
              <a:off x="1474993" y="403201"/>
              <a:ext cx="3999738" cy="385668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" name="角丸四角形 7"/>
            <p:cNvSpPr/>
            <p:nvPr/>
          </p:nvSpPr>
          <p:spPr>
            <a:xfrm>
              <a:off x="1474707" y="378680"/>
              <a:ext cx="3999738" cy="393700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1795143" y="394845"/>
              <a:ext cx="31759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申請前チェックリスト</a:t>
              </a:r>
              <a:endParaRPr kumimoji="1"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1774772" y="363348"/>
              <a:ext cx="351064" cy="6197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4607099" y="737990"/>
              <a:ext cx="455756" cy="555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60" name="角丸四角形 59"/>
          <p:cNvSpPr/>
          <p:nvPr/>
        </p:nvSpPr>
        <p:spPr>
          <a:xfrm>
            <a:off x="471486" y="4723374"/>
            <a:ext cx="1916114" cy="3602988"/>
          </a:xfrm>
          <a:prstGeom prst="roundRect">
            <a:avLst>
              <a:gd name="adj" fmla="val 35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3" name="角丸四角形 62"/>
          <p:cNvSpPr/>
          <p:nvPr/>
        </p:nvSpPr>
        <p:spPr>
          <a:xfrm>
            <a:off x="2470942" y="4723374"/>
            <a:ext cx="1916114" cy="3602988"/>
          </a:xfrm>
          <a:prstGeom prst="roundRect">
            <a:avLst>
              <a:gd name="adj" fmla="val 35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角丸四角形 63"/>
          <p:cNvSpPr/>
          <p:nvPr/>
        </p:nvSpPr>
        <p:spPr>
          <a:xfrm>
            <a:off x="4470398" y="4723374"/>
            <a:ext cx="1916114" cy="3602988"/>
          </a:xfrm>
          <a:prstGeom prst="roundRect">
            <a:avLst>
              <a:gd name="adj" fmla="val 35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65" name="グループ化 64"/>
          <p:cNvGrpSpPr/>
          <p:nvPr/>
        </p:nvGrpSpPr>
        <p:grpSpPr>
          <a:xfrm>
            <a:off x="753910" y="4894684"/>
            <a:ext cx="1343645" cy="487827"/>
            <a:chOff x="1429131" y="2136044"/>
            <a:chExt cx="4068391" cy="457454"/>
          </a:xfrm>
        </p:grpSpPr>
        <p:sp>
          <p:nvSpPr>
            <p:cNvPr id="66" name="角丸四角形 65"/>
            <p:cNvSpPr/>
            <p:nvPr/>
          </p:nvSpPr>
          <p:spPr>
            <a:xfrm>
              <a:off x="1497785" y="2180108"/>
              <a:ext cx="3999737" cy="385668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7" name="角丸四角形 66"/>
            <p:cNvSpPr/>
            <p:nvPr/>
          </p:nvSpPr>
          <p:spPr>
            <a:xfrm>
              <a:off x="1429131" y="2167032"/>
              <a:ext cx="3999738" cy="393700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8" name="テキスト ボックス 67"/>
            <p:cNvSpPr txBox="1"/>
            <p:nvPr/>
          </p:nvSpPr>
          <p:spPr>
            <a:xfrm>
              <a:off x="1841004" y="2216416"/>
              <a:ext cx="3175985" cy="288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単身世帯</a:t>
              </a:r>
            </a:p>
          </p:txBody>
        </p:sp>
        <p:sp>
          <p:nvSpPr>
            <p:cNvPr id="69" name="正方形/長方形 68"/>
            <p:cNvSpPr/>
            <p:nvPr/>
          </p:nvSpPr>
          <p:spPr>
            <a:xfrm>
              <a:off x="2104856" y="2136044"/>
              <a:ext cx="351064" cy="6197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0" name="正方形/長方形 69"/>
            <p:cNvSpPr/>
            <p:nvPr/>
          </p:nvSpPr>
          <p:spPr>
            <a:xfrm>
              <a:off x="4353978" y="2537998"/>
              <a:ext cx="455756" cy="555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71" name="グループ化 70"/>
          <p:cNvGrpSpPr/>
          <p:nvPr/>
        </p:nvGrpSpPr>
        <p:grpSpPr>
          <a:xfrm>
            <a:off x="4752822" y="4883705"/>
            <a:ext cx="1343645" cy="486301"/>
            <a:chOff x="1429131" y="2134674"/>
            <a:chExt cx="4068391" cy="456023"/>
          </a:xfrm>
        </p:grpSpPr>
        <p:sp>
          <p:nvSpPr>
            <p:cNvPr id="72" name="角丸四角形 71"/>
            <p:cNvSpPr/>
            <p:nvPr/>
          </p:nvSpPr>
          <p:spPr>
            <a:xfrm>
              <a:off x="1497785" y="2172962"/>
              <a:ext cx="3999737" cy="385668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3" name="角丸四角形 72"/>
            <p:cNvSpPr/>
            <p:nvPr/>
          </p:nvSpPr>
          <p:spPr>
            <a:xfrm>
              <a:off x="1429131" y="2167032"/>
              <a:ext cx="3999738" cy="393700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4" name="テキスト ボックス 73"/>
            <p:cNvSpPr txBox="1"/>
            <p:nvPr/>
          </p:nvSpPr>
          <p:spPr>
            <a:xfrm>
              <a:off x="1841004" y="2216416"/>
              <a:ext cx="3175985" cy="288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3</a:t>
              </a:r>
              <a:r>
                <a:rPr kumimoji="1" lang="ja-JP" alt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人世帯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2192341" y="2134674"/>
              <a:ext cx="351064" cy="6197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4373096" y="2535197"/>
              <a:ext cx="455756" cy="555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77" name="グループ化 76"/>
          <p:cNvGrpSpPr/>
          <p:nvPr/>
        </p:nvGrpSpPr>
        <p:grpSpPr>
          <a:xfrm>
            <a:off x="2753367" y="4887406"/>
            <a:ext cx="1343645" cy="473153"/>
            <a:chOff x="1429131" y="2138147"/>
            <a:chExt cx="4068391" cy="443694"/>
          </a:xfrm>
        </p:grpSpPr>
        <p:sp>
          <p:nvSpPr>
            <p:cNvPr id="78" name="角丸四角形 77"/>
            <p:cNvSpPr/>
            <p:nvPr/>
          </p:nvSpPr>
          <p:spPr>
            <a:xfrm>
              <a:off x="1497785" y="2180108"/>
              <a:ext cx="3999737" cy="385668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9" name="角丸四角形 78"/>
            <p:cNvSpPr/>
            <p:nvPr/>
          </p:nvSpPr>
          <p:spPr>
            <a:xfrm>
              <a:off x="1429131" y="2167032"/>
              <a:ext cx="3999738" cy="393700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0" name="テキスト ボックス 79"/>
            <p:cNvSpPr txBox="1"/>
            <p:nvPr/>
          </p:nvSpPr>
          <p:spPr>
            <a:xfrm>
              <a:off x="1841004" y="2216416"/>
              <a:ext cx="3175985" cy="288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2</a:t>
              </a:r>
              <a:r>
                <a:rPr kumimoji="1" lang="ja-JP" alt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人世帯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2106013" y="2138147"/>
              <a:ext cx="351064" cy="6197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4456941" y="2526341"/>
              <a:ext cx="455756" cy="555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cxnSp>
        <p:nvCxnSpPr>
          <p:cNvPr id="83" name="直線コネクタ 82"/>
          <p:cNvCxnSpPr/>
          <p:nvPr/>
        </p:nvCxnSpPr>
        <p:spPr>
          <a:xfrm>
            <a:off x="542303" y="6196635"/>
            <a:ext cx="174418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正方形/長方形 84"/>
          <p:cNvSpPr/>
          <p:nvPr/>
        </p:nvSpPr>
        <p:spPr>
          <a:xfrm>
            <a:off x="653131" y="5623155"/>
            <a:ext cx="211016" cy="211016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864147" y="5605280"/>
            <a:ext cx="777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Check5</a:t>
            </a: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653131" y="5857945"/>
            <a:ext cx="1674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千円以下の月収</a:t>
            </a: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971923" y="868345"/>
            <a:ext cx="491118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200" spc="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すべてのチェックボックスにチェックできた</a:t>
            </a:r>
            <a:r>
              <a:rPr kumimoji="1" lang="ja-JP" altLang="en-US" sz="1200" spc="50" dirty="0">
                <a:latin typeface="Meiryo UI" panose="020B0604030504040204" pitchFamily="50" charset="-128"/>
                <a:ea typeface="Meiryo UI" panose="020B0604030504040204" pitchFamily="50" charset="-128"/>
              </a:rPr>
              <a:t>場合、支給対象の可能性があります。</a:t>
            </a:r>
            <a:endParaRPr kumimoji="1" lang="en-US" altLang="ja-JP" sz="1200" spc="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130000"/>
              </a:lnSpc>
            </a:pPr>
            <a:r>
              <a:rPr kumimoji="1" lang="en-US" altLang="ja-JP" sz="1200" spc="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Check5</a:t>
            </a:r>
            <a:r>
              <a:rPr kumimoji="1" lang="ja-JP" altLang="en-US" sz="1200" spc="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en-US" altLang="ja-JP" sz="1200" spc="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kumimoji="1" lang="ja-JP" altLang="en-US" sz="1200" spc="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では、該当</a:t>
            </a:r>
            <a:r>
              <a:rPr kumimoji="1" lang="ja-JP" altLang="en-US" sz="1200" spc="50" dirty="0">
                <a:latin typeface="Meiryo UI" panose="020B0604030504040204" pitchFamily="50" charset="-128"/>
                <a:ea typeface="Meiryo UI" panose="020B0604030504040204" pitchFamily="50" charset="-128"/>
              </a:rPr>
              <a:t>する世帯を選択</a:t>
            </a:r>
            <a:r>
              <a:rPr kumimoji="1" lang="ja-JP" altLang="en-US" sz="1200" spc="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して進んでください</a:t>
            </a:r>
            <a:r>
              <a:rPr kumimoji="1" lang="ja-JP" altLang="en-US" sz="1200" spc="50" dirty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ja-JP" altLang="en-US" sz="1200" spc="5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2" name="正方形/長方形 91"/>
          <p:cNvSpPr/>
          <p:nvPr/>
        </p:nvSpPr>
        <p:spPr>
          <a:xfrm>
            <a:off x="653131" y="6344203"/>
            <a:ext cx="211016" cy="211016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864147" y="6326328"/>
            <a:ext cx="777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Check6</a:t>
            </a:r>
            <a:endParaRPr kumimoji="1" lang="ja-JP" altLang="en-US" sz="1200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577296" y="7544441"/>
            <a:ext cx="16741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支給額</a:t>
            </a:r>
            <a:r>
              <a:rPr kumimoji="1" lang="en-US" altLang="ja-JP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上限</a:t>
            </a:r>
            <a:r>
              <a:rPr kumimoji="1" lang="en-US" altLang="ja-JP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)/</a:t>
            </a:r>
            <a:r>
              <a:rPr kumimoji="1" lang="ja-JP" altLang="en-US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kumimoji="1" lang="en-US" altLang="ja-JP" sz="1100" spc="3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5" name="下矢印 94"/>
          <p:cNvSpPr/>
          <p:nvPr/>
        </p:nvSpPr>
        <p:spPr>
          <a:xfrm>
            <a:off x="1289334" y="7153178"/>
            <a:ext cx="288717" cy="273708"/>
          </a:xfrm>
          <a:prstGeom prst="downArrow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713404" y="9019707"/>
            <a:ext cx="4405268" cy="505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■住所：草加市高砂</a:t>
            </a:r>
            <a:r>
              <a:rPr kumimoji="1" lang="en-US" altLang="ja-JP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1-7-36</a:t>
            </a:r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en-US" altLang="ja-JP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NTT</a:t>
            </a:r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草加ビル</a:t>
            </a:r>
            <a:r>
              <a:rPr kumimoji="1" lang="en-US" altLang="ja-JP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1F</a:t>
            </a:r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　📞</a:t>
            </a:r>
            <a:r>
              <a:rPr kumimoji="1" lang="en-US" altLang="ja-JP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048-922-0185</a:t>
            </a:r>
          </a:p>
          <a:p>
            <a:pPr>
              <a:lnSpc>
                <a:spcPct val="130000"/>
              </a:lnSpc>
            </a:pPr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■受付：平日</a:t>
            </a:r>
            <a:r>
              <a:rPr kumimoji="1" lang="en-US" altLang="ja-JP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時</a:t>
            </a:r>
            <a:r>
              <a:rPr kumimoji="1" lang="en-US" altLang="ja-JP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分～</a:t>
            </a:r>
            <a:r>
              <a:rPr kumimoji="1" lang="en-US" altLang="ja-JP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16</a:t>
            </a:r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時まで</a:t>
            </a:r>
            <a:r>
              <a:rPr kumimoji="1" lang="ja-JP" altLang="en-US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kumimoji="1" lang="en-US" altLang="ja-JP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kumimoji="1" lang="ja-JP" altLang="en-US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時～</a:t>
            </a:r>
            <a:r>
              <a:rPr kumimoji="1" lang="en-US" altLang="ja-JP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13</a:t>
            </a:r>
            <a:r>
              <a:rPr kumimoji="1" lang="ja-JP" altLang="en-US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時除く）</a:t>
            </a:r>
            <a:endParaRPr kumimoji="1" lang="en-US" altLang="ja-JP" sz="1200" spc="3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612289" y="7690772"/>
            <a:ext cx="1674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ja-JP" altLang="en-US" sz="1600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  <a:r>
              <a:rPr kumimoji="1" lang="en-US" altLang="ja-JP" sz="2400" b="1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600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千円</a:t>
            </a:r>
            <a:endParaRPr kumimoji="1" lang="en-US" altLang="ja-JP" sz="1600" u="sng" spc="3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98" name="直線コネクタ 97"/>
          <p:cNvCxnSpPr/>
          <p:nvPr/>
        </p:nvCxnSpPr>
        <p:spPr>
          <a:xfrm>
            <a:off x="2548100" y="6196635"/>
            <a:ext cx="174418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正方形/長方形 98"/>
          <p:cNvSpPr/>
          <p:nvPr/>
        </p:nvSpPr>
        <p:spPr>
          <a:xfrm>
            <a:off x="2658928" y="5623155"/>
            <a:ext cx="211016" cy="211016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2869944" y="5605280"/>
            <a:ext cx="777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Check5</a:t>
            </a:r>
            <a:endParaRPr kumimoji="1" lang="ja-JP" altLang="en-US" sz="1200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2658928" y="5857945"/>
            <a:ext cx="1674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17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千円以下の月収</a:t>
            </a:r>
          </a:p>
        </p:txBody>
      </p:sp>
      <p:sp>
        <p:nvSpPr>
          <p:cNvPr id="103" name="正方形/長方形 102"/>
          <p:cNvSpPr/>
          <p:nvPr/>
        </p:nvSpPr>
        <p:spPr>
          <a:xfrm>
            <a:off x="2658928" y="6344203"/>
            <a:ext cx="211016" cy="211016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2869944" y="6326328"/>
            <a:ext cx="777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Check6</a:t>
            </a:r>
            <a:endParaRPr kumimoji="1" lang="ja-JP" altLang="en-US" sz="1200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2583093" y="7544441"/>
            <a:ext cx="16741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支給額</a:t>
            </a:r>
            <a:r>
              <a:rPr kumimoji="1" lang="en-US" altLang="ja-JP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上限</a:t>
            </a:r>
            <a:r>
              <a:rPr kumimoji="1" lang="en-US" altLang="ja-JP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kumimoji="1" lang="en-US" altLang="ja-JP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kumimoji="1" lang="en-US" altLang="ja-JP" sz="1100" spc="3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6" name="下矢印 105"/>
          <p:cNvSpPr/>
          <p:nvPr/>
        </p:nvSpPr>
        <p:spPr>
          <a:xfrm>
            <a:off x="3295131" y="7153178"/>
            <a:ext cx="288717" cy="273708"/>
          </a:xfrm>
          <a:prstGeom prst="downArrow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2755459" y="6579975"/>
            <a:ext cx="167419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現金・</a:t>
            </a:r>
            <a:r>
              <a:rPr kumimoji="1" lang="ja-JP" altLang="en-US" sz="1200" spc="3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預貯金の合計が</a:t>
            </a:r>
            <a:endParaRPr kumimoji="1" lang="en-US" altLang="ja-JP" sz="1200" spc="3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600"/>
              </a:lnSpc>
            </a:pPr>
            <a:r>
              <a:rPr kumimoji="1" lang="en-US" altLang="ja-JP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73</a:t>
            </a:r>
            <a:r>
              <a:rPr kumimoji="1" lang="ja-JP" altLang="en-US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  <a:r>
              <a:rPr kumimoji="1" lang="en-US" altLang="ja-JP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kumimoji="1" lang="ja-JP" altLang="en-US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千円以下</a:t>
            </a:r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2618086" y="7690772"/>
            <a:ext cx="1674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r>
              <a:rPr kumimoji="1" lang="ja-JP" altLang="en-US" sz="1600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  <a:r>
              <a:rPr kumimoji="1" lang="en-US" altLang="ja-JP" sz="2400" b="1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600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千円</a:t>
            </a:r>
            <a:endParaRPr kumimoji="1" lang="en-US" altLang="ja-JP" sz="1600" u="sng" spc="3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9" name="直線コネクタ 108"/>
          <p:cNvCxnSpPr/>
          <p:nvPr/>
        </p:nvCxnSpPr>
        <p:spPr>
          <a:xfrm>
            <a:off x="4535592" y="6196635"/>
            <a:ext cx="174418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正方形/長方形 109"/>
          <p:cNvSpPr/>
          <p:nvPr/>
        </p:nvSpPr>
        <p:spPr>
          <a:xfrm>
            <a:off x="4646420" y="5623155"/>
            <a:ext cx="211016" cy="211016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4857436" y="5605280"/>
            <a:ext cx="777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Check5</a:t>
            </a:r>
            <a:endParaRPr kumimoji="1" lang="ja-JP" altLang="en-US" sz="1200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2" name="テキスト ボックス 111"/>
          <p:cNvSpPr txBox="1"/>
          <p:nvPr/>
        </p:nvSpPr>
        <p:spPr>
          <a:xfrm>
            <a:off x="4646420" y="5857945"/>
            <a:ext cx="1674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21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千円以下の月収</a:t>
            </a:r>
          </a:p>
        </p:txBody>
      </p:sp>
      <p:sp>
        <p:nvSpPr>
          <p:cNvPr id="114" name="正方形/長方形 113"/>
          <p:cNvSpPr/>
          <p:nvPr/>
        </p:nvSpPr>
        <p:spPr>
          <a:xfrm>
            <a:off x="4646420" y="6344203"/>
            <a:ext cx="211016" cy="211016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4857436" y="6326328"/>
            <a:ext cx="777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Check6</a:t>
            </a:r>
            <a:endParaRPr kumimoji="1" lang="ja-JP" altLang="en-US" sz="1200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4570585" y="7544441"/>
            <a:ext cx="16741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支給額</a:t>
            </a:r>
            <a:r>
              <a:rPr kumimoji="1" lang="en-US" altLang="ja-JP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上限</a:t>
            </a:r>
            <a:r>
              <a:rPr kumimoji="1" lang="en-US" altLang="ja-JP" sz="9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kumimoji="1" lang="en-US" altLang="ja-JP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kumimoji="1" lang="ja-JP" altLang="en-US" sz="11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kumimoji="1" lang="en-US" altLang="ja-JP" sz="1100" spc="3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7" name="下矢印 116"/>
          <p:cNvSpPr/>
          <p:nvPr/>
        </p:nvSpPr>
        <p:spPr>
          <a:xfrm>
            <a:off x="5282623" y="7153178"/>
            <a:ext cx="288717" cy="273708"/>
          </a:xfrm>
          <a:prstGeom prst="downArrow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8" name="テキスト ボックス 117"/>
          <p:cNvSpPr txBox="1"/>
          <p:nvPr/>
        </p:nvSpPr>
        <p:spPr>
          <a:xfrm>
            <a:off x="4742951" y="6579975"/>
            <a:ext cx="167419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現金・</a:t>
            </a:r>
            <a:r>
              <a:rPr kumimoji="1" lang="ja-JP" altLang="en-US" sz="1200" spc="3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預貯金の合計が</a:t>
            </a:r>
            <a:endParaRPr kumimoji="1" lang="en-US" altLang="ja-JP" sz="1200" spc="3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600"/>
              </a:lnSpc>
            </a:pPr>
            <a:r>
              <a:rPr kumimoji="1" lang="en-US" altLang="ja-JP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94</a:t>
            </a:r>
            <a:r>
              <a:rPr kumimoji="1" lang="ja-JP" altLang="en-US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  <a:r>
              <a:rPr kumimoji="1" lang="en-US" altLang="ja-JP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千円以下</a:t>
            </a:r>
          </a:p>
        </p:txBody>
      </p:sp>
      <p:sp>
        <p:nvSpPr>
          <p:cNvPr id="119" name="テキスト ボックス 118"/>
          <p:cNvSpPr txBox="1"/>
          <p:nvPr/>
        </p:nvSpPr>
        <p:spPr>
          <a:xfrm>
            <a:off x="4605578" y="7690772"/>
            <a:ext cx="1674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r>
              <a:rPr kumimoji="1" lang="ja-JP" altLang="en-US" sz="1600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  <a:r>
              <a:rPr kumimoji="1" lang="en-US" altLang="ja-JP" sz="2400" b="1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kumimoji="1" lang="ja-JP" altLang="en-US" sz="1600" u="sng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千円</a:t>
            </a:r>
            <a:endParaRPr kumimoji="1" lang="en-US" altLang="ja-JP" sz="1600" u="sng" spc="3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20" name="グループ化 119"/>
          <p:cNvGrpSpPr/>
          <p:nvPr/>
        </p:nvGrpSpPr>
        <p:grpSpPr>
          <a:xfrm>
            <a:off x="574401" y="8667311"/>
            <a:ext cx="3786675" cy="303227"/>
            <a:chOff x="1429131" y="2136460"/>
            <a:chExt cx="4018682" cy="473687"/>
          </a:xfrm>
        </p:grpSpPr>
        <p:sp>
          <p:nvSpPr>
            <p:cNvPr id="121" name="角丸四角形 120"/>
            <p:cNvSpPr/>
            <p:nvPr/>
          </p:nvSpPr>
          <p:spPr>
            <a:xfrm>
              <a:off x="1448075" y="2189659"/>
              <a:ext cx="3999738" cy="38566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2" name="角丸四角形 121"/>
            <p:cNvSpPr/>
            <p:nvPr/>
          </p:nvSpPr>
          <p:spPr>
            <a:xfrm>
              <a:off x="1429131" y="2167032"/>
              <a:ext cx="3999738" cy="393700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3" name="テキスト ボックス 122"/>
            <p:cNvSpPr txBox="1"/>
            <p:nvPr/>
          </p:nvSpPr>
          <p:spPr>
            <a:xfrm>
              <a:off x="1851494" y="2177432"/>
              <a:ext cx="3175985" cy="432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お申込み先：まるごとサポート</a:t>
              </a:r>
              <a:r>
                <a:rPr kumimoji="1" lang="en-US" altLang="ja-JP" sz="12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SOKA</a:t>
              </a:r>
              <a:endPara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4" name="正方形/長方形 123"/>
            <p:cNvSpPr/>
            <p:nvPr/>
          </p:nvSpPr>
          <p:spPr>
            <a:xfrm>
              <a:off x="1820636" y="2136460"/>
              <a:ext cx="351064" cy="6197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5" name="正方形/長方形 124"/>
            <p:cNvSpPr/>
            <p:nvPr/>
          </p:nvSpPr>
          <p:spPr>
            <a:xfrm>
              <a:off x="4652963" y="2526341"/>
              <a:ext cx="455756" cy="8380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26" name="テキスト ボックス 125"/>
          <p:cNvSpPr txBox="1"/>
          <p:nvPr/>
        </p:nvSpPr>
        <p:spPr>
          <a:xfrm>
            <a:off x="776956" y="6597213"/>
            <a:ext cx="167419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現金・</a:t>
            </a:r>
            <a:r>
              <a:rPr kumimoji="1" lang="ja-JP" altLang="en-US" sz="1200" spc="3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預貯金の合計が</a:t>
            </a:r>
            <a:endParaRPr kumimoji="1" lang="en-US" altLang="ja-JP" sz="1200" spc="3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600"/>
              </a:lnSpc>
            </a:pPr>
            <a:r>
              <a:rPr kumimoji="1" lang="en-US" altLang="ja-JP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48</a:t>
            </a:r>
            <a:r>
              <a:rPr kumimoji="1" lang="ja-JP" altLang="en-US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  <a:r>
              <a:rPr kumimoji="1" lang="en-US" altLang="ja-JP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kumimoji="1" lang="ja-JP" altLang="en-US" sz="1200" spc="30" dirty="0">
                <a:latin typeface="Meiryo UI" panose="020B0604030504040204" pitchFamily="50" charset="-128"/>
                <a:ea typeface="Meiryo UI" panose="020B0604030504040204" pitchFamily="50" charset="-128"/>
              </a:rPr>
              <a:t>千円以下</a:t>
            </a:r>
          </a:p>
        </p:txBody>
      </p:sp>
      <p:sp>
        <p:nvSpPr>
          <p:cNvPr id="128" name="テキスト ボックス 127"/>
          <p:cNvSpPr txBox="1"/>
          <p:nvPr/>
        </p:nvSpPr>
        <p:spPr>
          <a:xfrm>
            <a:off x="3342287" y="8301177"/>
            <a:ext cx="3123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※4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人以上世帯は、お問い合わせください。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53CF3E7D-5D14-BF07-2C55-4E66395998FE}"/>
              </a:ext>
            </a:extLst>
          </p:cNvPr>
          <p:cNvGrpSpPr/>
          <p:nvPr/>
        </p:nvGrpSpPr>
        <p:grpSpPr>
          <a:xfrm>
            <a:off x="1035050" y="1500536"/>
            <a:ext cx="4787900" cy="2926990"/>
            <a:chOff x="1035050" y="1691036"/>
            <a:chExt cx="4787900" cy="2926990"/>
          </a:xfrm>
        </p:grpSpPr>
        <p:sp>
          <p:nvSpPr>
            <p:cNvPr id="13" name="正方形/長方形 12"/>
            <p:cNvSpPr/>
            <p:nvPr/>
          </p:nvSpPr>
          <p:spPr>
            <a:xfrm>
              <a:off x="1035050" y="1834548"/>
              <a:ext cx="4787900" cy="2783478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cxnSp>
          <p:nvCxnSpPr>
            <p:cNvPr id="20" name="直線コネクタ 19"/>
            <p:cNvCxnSpPr/>
            <p:nvPr/>
          </p:nvCxnSpPr>
          <p:spPr>
            <a:xfrm>
              <a:off x="1270000" y="3255610"/>
              <a:ext cx="4318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>
              <a:off x="1270000" y="4049256"/>
              <a:ext cx="431800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テキスト ボックス 29"/>
            <p:cNvSpPr txBox="1"/>
            <p:nvPr/>
          </p:nvSpPr>
          <p:spPr>
            <a:xfrm>
              <a:off x="1257547" y="1691036"/>
              <a:ext cx="844354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対象者</a:t>
              </a:r>
            </a:p>
          </p:txBody>
        </p:sp>
        <p:grpSp>
          <p:nvGrpSpPr>
            <p:cNvPr id="2" name="グループ化 1"/>
            <p:cNvGrpSpPr/>
            <p:nvPr/>
          </p:nvGrpSpPr>
          <p:grpSpPr>
            <a:xfrm>
              <a:off x="1399443" y="2541504"/>
              <a:ext cx="3983562" cy="707886"/>
              <a:chOff x="1399443" y="2148102"/>
              <a:chExt cx="3983562" cy="707886"/>
            </a:xfrm>
          </p:grpSpPr>
          <p:sp>
            <p:nvSpPr>
              <p:cNvPr id="32" name="正方形/長方形 31"/>
              <p:cNvSpPr/>
              <p:nvPr/>
            </p:nvSpPr>
            <p:spPr>
              <a:xfrm>
                <a:off x="1399443" y="2386149"/>
                <a:ext cx="211016" cy="211016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37" name="テキスト ボックス 36"/>
              <p:cNvSpPr txBox="1"/>
              <p:nvPr/>
            </p:nvSpPr>
            <p:spPr>
              <a:xfrm>
                <a:off x="1610459" y="2353158"/>
                <a:ext cx="77714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>
                    <a:solidFill>
                      <a:srgbClr val="FF505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Check2</a:t>
                </a:r>
                <a:endParaRPr kumimoji="1" lang="ja-JP" altLang="en-US" sz="1200" dirty="0">
                  <a:solidFill>
                    <a:srgbClr val="FF5050"/>
                  </a:solidFill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2" name="テキスト ボックス 41"/>
              <p:cNvSpPr txBox="1"/>
              <p:nvPr/>
            </p:nvSpPr>
            <p:spPr>
              <a:xfrm>
                <a:off x="2274205" y="2148102"/>
                <a:ext cx="3108800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kumimoji="1" lang="ja-JP" altLang="en-US" sz="1200" spc="3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離職</a:t>
                </a:r>
                <a:r>
                  <a:rPr kumimoji="1" lang="ja-JP" altLang="en-US" sz="1200" spc="3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や</a:t>
                </a:r>
                <a:r>
                  <a:rPr kumimoji="1" lang="ja-JP" altLang="en-US" sz="1200" spc="3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廃業の日から原則</a:t>
                </a:r>
                <a:r>
                  <a:rPr kumimoji="1" lang="en-US" altLang="ja-JP" sz="1200" spc="3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2</a:t>
                </a:r>
                <a:r>
                  <a:rPr kumimoji="1" lang="ja-JP" altLang="en-US" sz="1200" spc="3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年</a:t>
                </a:r>
                <a:r>
                  <a:rPr kumimoji="1" lang="ja-JP" altLang="en-US" sz="1200" spc="3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以内</a:t>
                </a:r>
                <a:endParaRPr kumimoji="1" lang="en-US" altLang="ja-JP" sz="1000" spc="30" dirty="0" smtClean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pPr>
                  <a:lnSpc>
                    <a:spcPts val="1600"/>
                  </a:lnSpc>
                </a:pPr>
                <a:r>
                  <a:rPr kumimoji="1" lang="ja-JP" altLang="en-US" sz="1000" spc="3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　　　　　　　　もしく</a:t>
                </a:r>
                <a:r>
                  <a:rPr kumimoji="1" lang="ja-JP" altLang="en-US" sz="1000" spc="3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は</a:t>
                </a:r>
                <a:endParaRPr kumimoji="1" lang="en-US" altLang="ja-JP" sz="1000" spc="3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pPr>
                  <a:lnSpc>
                    <a:spcPts val="1600"/>
                  </a:lnSpc>
                </a:pPr>
                <a:r>
                  <a:rPr kumimoji="1" lang="ja-JP" altLang="en-US" sz="1200" spc="3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給与等を得る機会が離職</a:t>
                </a:r>
                <a:r>
                  <a:rPr kumimoji="1" lang="ja-JP" altLang="en-US" sz="1200" spc="3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等と</a:t>
                </a:r>
                <a:r>
                  <a:rPr kumimoji="1" lang="ja-JP" altLang="en-US" sz="1200" spc="3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同程度まで減少</a:t>
                </a:r>
                <a:endParaRPr kumimoji="1" lang="en-US" altLang="ja-JP" sz="1200" spc="3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</p:grpSp>
        <p:grpSp>
          <p:nvGrpSpPr>
            <p:cNvPr id="3" name="グループ化 2"/>
            <p:cNvGrpSpPr/>
            <p:nvPr/>
          </p:nvGrpSpPr>
          <p:grpSpPr>
            <a:xfrm>
              <a:off x="1399443" y="3316570"/>
              <a:ext cx="4331515" cy="646331"/>
              <a:chOff x="1399443" y="2843480"/>
              <a:chExt cx="4331515" cy="646331"/>
            </a:xfrm>
          </p:grpSpPr>
          <p:sp>
            <p:nvSpPr>
              <p:cNvPr id="35" name="正方形/長方形 34"/>
              <p:cNvSpPr/>
              <p:nvPr/>
            </p:nvSpPr>
            <p:spPr>
              <a:xfrm>
                <a:off x="1399443" y="3051884"/>
                <a:ext cx="211016" cy="211016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38" name="テキスト ボックス 37"/>
              <p:cNvSpPr txBox="1"/>
              <p:nvPr/>
            </p:nvSpPr>
            <p:spPr>
              <a:xfrm>
                <a:off x="1610459" y="3018893"/>
                <a:ext cx="77714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>
                    <a:solidFill>
                      <a:srgbClr val="FF505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Check3</a:t>
                </a:r>
                <a:endParaRPr kumimoji="1" lang="ja-JP" altLang="en-US" sz="1200" dirty="0">
                  <a:solidFill>
                    <a:srgbClr val="FF5050"/>
                  </a:solidFill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3" name="テキスト ボックス 42"/>
              <p:cNvSpPr txBox="1"/>
              <p:nvPr/>
            </p:nvSpPr>
            <p:spPr>
              <a:xfrm>
                <a:off x="2278413" y="2843480"/>
                <a:ext cx="3452545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spc="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離職等</a:t>
                </a:r>
                <a:r>
                  <a:rPr kumimoji="1" lang="ja-JP" altLang="en-US" sz="1200" spc="5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の日に、世帯</a:t>
                </a:r>
                <a:r>
                  <a:rPr kumimoji="1" lang="ja-JP" altLang="en-US" sz="1200" spc="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の生計を主として維持して</a:t>
                </a:r>
                <a:r>
                  <a:rPr kumimoji="1" lang="ja-JP" altLang="en-US" sz="1200" spc="5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いた</a:t>
                </a:r>
                <a:endParaRPr kumimoji="1" lang="en-US" altLang="ja-JP" sz="1200" spc="50" dirty="0" smtClean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r>
                  <a:rPr kumimoji="1" lang="ja-JP" altLang="en-US" sz="1200" spc="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　</a:t>
                </a:r>
                <a:r>
                  <a:rPr kumimoji="1" lang="ja-JP" altLang="en-US" sz="1200" spc="5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　　　　　 </a:t>
                </a:r>
                <a:r>
                  <a:rPr kumimoji="1" lang="ja-JP" altLang="en-US" sz="1000" spc="5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もしくは</a:t>
                </a:r>
                <a:endParaRPr kumimoji="1" lang="en-US" altLang="ja-JP" sz="1000" spc="5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r>
                  <a:rPr kumimoji="1" lang="ja-JP" altLang="en-US" sz="1200" spc="5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申請月に、世帯の生計を主として維持している</a:t>
                </a:r>
                <a:endParaRPr kumimoji="1" lang="ja-JP" altLang="en-US" sz="1200" spc="5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</p:grp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60F5828C-B68C-F642-D74B-F35ABA18A228}"/>
                </a:ext>
              </a:extLst>
            </p:cNvPr>
            <p:cNvGrpSpPr/>
            <p:nvPr/>
          </p:nvGrpSpPr>
          <p:grpSpPr>
            <a:xfrm>
              <a:off x="1399443" y="4089819"/>
              <a:ext cx="4320072" cy="502702"/>
              <a:chOff x="1399443" y="3487933"/>
              <a:chExt cx="4320072" cy="502702"/>
            </a:xfrm>
          </p:grpSpPr>
          <p:sp>
            <p:nvSpPr>
              <p:cNvPr id="34" name="正方形/長方形 33"/>
              <p:cNvSpPr/>
              <p:nvPr/>
            </p:nvSpPr>
            <p:spPr>
              <a:xfrm>
                <a:off x="1399443" y="3631008"/>
                <a:ext cx="211016" cy="211016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39" name="テキスト ボックス 38"/>
              <p:cNvSpPr txBox="1"/>
              <p:nvPr/>
            </p:nvSpPr>
            <p:spPr>
              <a:xfrm>
                <a:off x="1610459" y="3598017"/>
                <a:ext cx="77714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>
                    <a:solidFill>
                      <a:srgbClr val="FF505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Check4</a:t>
                </a:r>
                <a:endParaRPr kumimoji="1" lang="ja-JP" altLang="en-US" sz="1200" dirty="0">
                  <a:solidFill>
                    <a:srgbClr val="FF5050"/>
                  </a:solidFill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4" name="テキスト ボックス 43"/>
              <p:cNvSpPr txBox="1"/>
              <p:nvPr/>
            </p:nvSpPr>
            <p:spPr>
              <a:xfrm>
                <a:off x="2271326" y="3487933"/>
                <a:ext cx="3448189" cy="502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kumimoji="1" lang="ja-JP" altLang="en-US" sz="1200" spc="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ハローワークに求職を申込み、誠実かつ熱心</a:t>
                </a:r>
                <a:endParaRPr kumimoji="1" lang="en-US" altLang="ja-JP" sz="1200" spc="5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pPr>
                  <a:lnSpc>
                    <a:spcPts val="1600"/>
                  </a:lnSpc>
                </a:pPr>
                <a:r>
                  <a:rPr kumimoji="1" lang="ja-JP" altLang="en-US" sz="1200" spc="5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に</a:t>
                </a:r>
                <a:r>
                  <a:rPr kumimoji="1" lang="ja-JP" altLang="en-US" sz="1200" spc="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求職</a:t>
                </a:r>
                <a:r>
                  <a:rPr kumimoji="1" lang="ja-JP" altLang="en-US" sz="1200" spc="5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活動または自立に向けた活動</a:t>
                </a:r>
                <a:r>
                  <a:rPr kumimoji="1" lang="ja-JP" altLang="en-US" sz="1200" spc="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をする。</a:t>
                </a:r>
                <a:endParaRPr kumimoji="1" lang="en-US" altLang="ja-JP" sz="1200" spc="5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</p:grp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4574A835-0ACC-D85B-7351-5691028747CB}"/>
                </a:ext>
              </a:extLst>
            </p:cNvPr>
            <p:cNvGrpSpPr/>
            <p:nvPr/>
          </p:nvGrpSpPr>
          <p:grpSpPr>
            <a:xfrm>
              <a:off x="1399443" y="2134849"/>
              <a:ext cx="4312452" cy="297517"/>
              <a:chOff x="1387229" y="4184753"/>
              <a:chExt cx="4312452" cy="297517"/>
            </a:xfrm>
          </p:grpSpPr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7C648F29-4285-1B4F-3044-D6E6759FE135}"/>
                  </a:ext>
                </a:extLst>
              </p:cNvPr>
              <p:cNvSpPr/>
              <p:nvPr/>
            </p:nvSpPr>
            <p:spPr>
              <a:xfrm>
                <a:off x="1387229" y="4227610"/>
                <a:ext cx="211016" cy="211016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E36F2A9A-610D-21E3-3D68-9A64746A3242}"/>
                  </a:ext>
                </a:extLst>
              </p:cNvPr>
              <p:cNvSpPr txBox="1"/>
              <p:nvPr/>
            </p:nvSpPr>
            <p:spPr>
              <a:xfrm>
                <a:off x="1598245" y="4194619"/>
                <a:ext cx="77714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>
                    <a:solidFill>
                      <a:srgbClr val="FF505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Check1</a:t>
                </a:r>
                <a:endParaRPr kumimoji="1" lang="ja-JP" altLang="en-US" sz="1200" dirty="0">
                  <a:solidFill>
                    <a:srgbClr val="FF5050"/>
                  </a:solidFill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77A4C9CE-2146-7C82-531D-599E049DF930}"/>
                  </a:ext>
                </a:extLst>
              </p:cNvPr>
              <p:cNvSpPr txBox="1"/>
              <p:nvPr/>
            </p:nvSpPr>
            <p:spPr>
              <a:xfrm>
                <a:off x="2251492" y="4184753"/>
                <a:ext cx="3448189" cy="2975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kumimoji="1" lang="ja-JP" altLang="en-US" sz="1200" spc="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賃貸住宅に居住して</a:t>
                </a:r>
                <a:r>
                  <a:rPr kumimoji="1" lang="ja-JP" altLang="en-US" sz="1200" spc="50" dirty="0" smtClean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いる</a:t>
                </a:r>
                <a:endParaRPr kumimoji="1" lang="en-US" altLang="ja-JP" sz="1200" spc="5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</p:grp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0581684D-D380-0A07-9954-438A22E36A6B}"/>
                </a:ext>
              </a:extLst>
            </p:cNvPr>
            <p:cNvCxnSpPr/>
            <p:nvPr/>
          </p:nvCxnSpPr>
          <p:spPr>
            <a:xfrm>
              <a:off x="1270000" y="2497721"/>
              <a:ext cx="431800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565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1323</TotalTime>
  <Words>373</Words>
  <Application>Microsoft Office PowerPoint</Application>
  <PresentationFormat>A4 210 x 297 mm</PresentationFormat>
  <Paragraphs>76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新細明體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yoshi.kei06@outlook.jp</dc:creator>
  <cp:lastModifiedBy>草加市役所</cp:lastModifiedBy>
  <cp:revision>111</cp:revision>
  <cp:lastPrinted>2022-12-23T07:00:11Z</cp:lastPrinted>
  <dcterms:created xsi:type="dcterms:W3CDTF">2022-08-07T16:16:08Z</dcterms:created>
  <dcterms:modified xsi:type="dcterms:W3CDTF">2023-03-29T07:11:47Z</dcterms:modified>
</cp:coreProperties>
</file>