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6" r:id="rId3"/>
    <p:sldId id="257" r:id="rId4"/>
    <p:sldId id="260" r:id="rId5"/>
    <p:sldId id="259" r:id="rId6"/>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草加市役所" initials="S" lastIdx="1" clrIdx="0">
    <p:extLst>
      <p:ext uri="{19B8F6BF-5375-455C-9EA6-DF929625EA0E}">
        <p15:presenceInfo xmlns:p15="http://schemas.microsoft.com/office/powerpoint/2012/main" userId="草加市役所"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DAB75CA1-018D-4669-8569-10CBBC438939}" type="datetimeFigureOut">
              <a:rPr kumimoji="1" lang="ja-JP" altLang="en-US" smtClean="0"/>
              <a:t>2020/6/9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795ABC2-08E4-4264-A78A-0C263072B7E2}" type="slidenum">
              <a:rPr kumimoji="1" lang="ja-JP" altLang="en-US" smtClean="0"/>
              <a:t>‹#›</a:t>
            </a:fld>
            <a:endParaRPr kumimoji="1" lang="ja-JP" altLang="en-US"/>
          </a:p>
        </p:txBody>
      </p:sp>
    </p:spTree>
    <p:extLst>
      <p:ext uri="{BB962C8B-B14F-4D97-AF65-F5344CB8AC3E}">
        <p14:creationId xmlns:p14="http://schemas.microsoft.com/office/powerpoint/2010/main" val="1668565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DAB75CA1-018D-4669-8569-10CBBC438939}" type="datetimeFigureOut">
              <a:rPr kumimoji="1" lang="ja-JP" altLang="en-US" smtClean="0"/>
              <a:t>2020/6/9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795ABC2-08E4-4264-A78A-0C263072B7E2}" type="slidenum">
              <a:rPr kumimoji="1" lang="ja-JP" altLang="en-US" smtClean="0"/>
              <a:t>‹#›</a:t>
            </a:fld>
            <a:endParaRPr kumimoji="1" lang="ja-JP" altLang="en-US"/>
          </a:p>
        </p:txBody>
      </p:sp>
    </p:spTree>
    <p:extLst>
      <p:ext uri="{BB962C8B-B14F-4D97-AF65-F5344CB8AC3E}">
        <p14:creationId xmlns:p14="http://schemas.microsoft.com/office/powerpoint/2010/main" val="1418268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DAB75CA1-018D-4669-8569-10CBBC438939}" type="datetimeFigureOut">
              <a:rPr kumimoji="1" lang="ja-JP" altLang="en-US" smtClean="0"/>
              <a:t>2020/6/9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795ABC2-08E4-4264-A78A-0C263072B7E2}" type="slidenum">
              <a:rPr kumimoji="1" lang="ja-JP" altLang="en-US" smtClean="0"/>
              <a:t>‹#›</a:t>
            </a:fld>
            <a:endParaRPr kumimoji="1" lang="ja-JP" altLang="en-US"/>
          </a:p>
        </p:txBody>
      </p:sp>
    </p:spTree>
    <p:extLst>
      <p:ext uri="{BB962C8B-B14F-4D97-AF65-F5344CB8AC3E}">
        <p14:creationId xmlns:p14="http://schemas.microsoft.com/office/powerpoint/2010/main" val="1246191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DAB75CA1-018D-4669-8569-10CBBC438939}" type="datetimeFigureOut">
              <a:rPr kumimoji="1" lang="ja-JP" altLang="en-US" smtClean="0"/>
              <a:t>2020/6/9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795ABC2-08E4-4264-A78A-0C263072B7E2}" type="slidenum">
              <a:rPr kumimoji="1" lang="ja-JP" altLang="en-US" smtClean="0"/>
              <a:t>‹#›</a:t>
            </a:fld>
            <a:endParaRPr kumimoji="1" lang="ja-JP" altLang="en-US"/>
          </a:p>
        </p:txBody>
      </p:sp>
    </p:spTree>
    <p:extLst>
      <p:ext uri="{BB962C8B-B14F-4D97-AF65-F5344CB8AC3E}">
        <p14:creationId xmlns:p14="http://schemas.microsoft.com/office/powerpoint/2010/main" val="1931009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DAB75CA1-018D-4669-8569-10CBBC438939}" type="datetimeFigureOut">
              <a:rPr kumimoji="1" lang="ja-JP" altLang="en-US" smtClean="0"/>
              <a:t>2020/6/9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795ABC2-08E4-4264-A78A-0C263072B7E2}" type="slidenum">
              <a:rPr kumimoji="1" lang="ja-JP" altLang="en-US" smtClean="0"/>
              <a:t>‹#›</a:t>
            </a:fld>
            <a:endParaRPr kumimoji="1" lang="ja-JP" altLang="en-US"/>
          </a:p>
        </p:txBody>
      </p:sp>
    </p:spTree>
    <p:extLst>
      <p:ext uri="{BB962C8B-B14F-4D97-AF65-F5344CB8AC3E}">
        <p14:creationId xmlns:p14="http://schemas.microsoft.com/office/powerpoint/2010/main" val="673096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DAB75CA1-018D-4669-8569-10CBBC438939}" type="datetimeFigureOut">
              <a:rPr kumimoji="1" lang="ja-JP" altLang="en-US" smtClean="0"/>
              <a:t>2020/6/9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795ABC2-08E4-4264-A78A-0C263072B7E2}" type="slidenum">
              <a:rPr kumimoji="1" lang="ja-JP" altLang="en-US" smtClean="0"/>
              <a:t>‹#›</a:t>
            </a:fld>
            <a:endParaRPr kumimoji="1" lang="ja-JP" altLang="en-US"/>
          </a:p>
        </p:txBody>
      </p:sp>
    </p:spTree>
    <p:extLst>
      <p:ext uri="{BB962C8B-B14F-4D97-AF65-F5344CB8AC3E}">
        <p14:creationId xmlns:p14="http://schemas.microsoft.com/office/powerpoint/2010/main" val="125507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AB75CA1-018D-4669-8569-10CBBC438939}" type="datetimeFigureOut">
              <a:rPr kumimoji="1" lang="ja-JP" altLang="en-US" smtClean="0"/>
              <a:t>2020/6/9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795ABC2-08E4-4264-A78A-0C263072B7E2}" type="slidenum">
              <a:rPr kumimoji="1" lang="ja-JP" altLang="en-US" smtClean="0"/>
              <a:t>‹#›</a:t>
            </a:fld>
            <a:endParaRPr kumimoji="1" lang="ja-JP" altLang="en-US"/>
          </a:p>
        </p:txBody>
      </p:sp>
    </p:spTree>
    <p:extLst>
      <p:ext uri="{BB962C8B-B14F-4D97-AF65-F5344CB8AC3E}">
        <p14:creationId xmlns:p14="http://schemas.microsoft.com/office/powerpoint/2010/main" val="2592297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DAB75CA1-018D-4669-8569-10CBBC438939}" type="datetimeFigureOut">
              <a:rPr kumimoji="1" lang="ja-JP" altLang="en-US" smtClean="0"/>
              <a:t>2020/6/9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795ABC2-08E4-4264-A78A-0C263072B7E2}" type="slidenum">
              <a:rPr kumimoji="1" lang="ja-JP" altLang="en-US" smtClean="0"/>
              <a:t>‹#›</a:t>
            </a:fld>
            <a:endParaRPr kumimoji="1" lang="ja-JP" altLang="en-US"/>
          </a:p>
        </p:txBody>
      </p:sp>
    </p:spTree>
    <p:extLst>
      <p:ext uri="{BB962C8B-B14F-4D97-AF65-F5344CB8AC3E}">
        <p14:creationId xmlns:p14="http://schemas.microsoft.com/office/powerpoint/2010/main" val="2714479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DAB75CA1-018D-4669-8569-10CBBC438939}" type="datetimeFigureOut">
              <a:rPr kumimoji="1" lang="ja-JP" altLang="en-US" smtClean="0"/>
              <a:t>2020/6/9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795ABC2-08E4-4264-A78A-0C263072B7E2}" type="slidenum">
              <a:rPr kumimoji="1" lang="ja-JP" altLang="en-US" smtClean="0"/>
              <a:t>‹#›</a:t>
            </a:fld>
            <a:endParaRPr kumimoji="1" lang="ja-JP" altLang="en-US"/>
          </a:p>
        </p:txBody>
      </p:sp>
    </p:spTree>
    <p:extLst>
      <p:ext uri="{BB962C8B-B14F-4D97-AF65-F5344CB8AC3E}">
        <p14:creationId xmlns:p14="http://schemas.microsoft.com/office/powerpoint/2010/main" val="76063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DAB75CA1-018D-4669-8569-10CBBC438939}" type="datetimeFigureOut">
              <a:rPr kumimoji="1" lang="ja-JP" altLang="en-US" smtClean="0"/>
              <a:t>2020/6/9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795ABC2-08E4-4264-A78A-0C263072B7E2}" type="slidenum">
              <a:rPr kumimoji="1" lang="ja-JP" altLang="en-US" smtClean="0"/>
              <a:t>‹#›</a:t>
            </a:fld>
            <a:endParaRPr kumimoji="1" lang="ja-JP" altLang="en-US"/>
          </a:p>
        </p:txBody>
      </p:sp>
    </p:spTree>
    <p:extLst>
      <p:ext uri="{BB962C8B-B14F-4D97-AF65-F5344CB8AC3E}">
        <p14:creationId xmlns:p14="http://schemas.microsoft.com/office/powerpoint/2010/main" val="755535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DAB75CA1-018D-4669-8569-10CBBC438939}" type="datetimeFigureOut">
              <a:rPr kumimoji="1" lang="ja-JP" altLang="en-US" smtClean="0"/>
              <a:t>2020/6/9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795ABC2-08E4-4264-A78A-0C263072B7E2}" type="slidenum">
              <a:rPr kumimoji="1" lang="ja-JP" altLang="en-US" smtClean="0"/>
              <a:t>‹#›</a:t>
            </a:fld>
            <a:endParaRPr kumimoji="1" lang="ja-JP" altLang="en-US"/>
          </a:p>
        </p:txBody>
      </p:sp>
    </p:spTree>
    <p:extLst>
      <p:ext uri="{BB962C8B-B14F-4D97-AF65-F5344CB8AC3E}">
        <p14:creationId xmlns:p14="http://schemas.microsoft.com/office/powerpoint/2010/main" val="3842552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B75CA1-018D-4669-8569-10CBBC438939}" type="datetimeFigureOut">
              <a:rPr kumimoji="1" lang="ja-JP" altLang="en-US" smtClean="0"/>
              <a:t>2020/6/9</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95ABC2-08E4-4264-A78A-0C263072B7E2}" type="slidenum">
              <a:rPr kumimoji="1" lang="ja-JP" altLang="en-US" smtClean="0"/>
              <a:t>‹#›</a:t>
            </a:fld>
            <a:endParaRPr kumimoji="1" lang="ja-JP" altLang="en-US"/>
          </a:p>
        </p:txBody>
      </p:sp>
    </p:spTree>
    <p:extLst>
      <p:ext uri="{BB962C8B-B14F-4D97-AF65-F5344CB8AC3E}">
        <p14:creationId xmlns:p14="http://schemas.microsoft.com/office/powerpoint/2010/main" val="550512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941F71-DA1C-4479-9843-457F2030DDDC}"/>
              </a:ext>
            </a:extLst>
          </p:cNvPr>
          <p:cNvSpPr>
            <a:spLocks noGrp="1"/>
          </p:cNvSpPr>
          <p:nvPr>
            <p:ph type="title"/>
          </p:nvPr>
        </p:nvSpPr>
        <p:spPr>
          <a:xfrm>
            <a:off x="1189312" y="2947631"/>
            <a:ext cx="9813376" cy="1325563"/>
          </a:xfrm>
        </p:spPr>
        <p:txBody>
          <a:bodyPr/>
          <a:lstStyle/>
          <a:p>
            <a:r>
              <a:rPr kumimoji="1" lang="ja-JP" altLang="en-US" dirty="0"/>
              <a:t>福祉用具貸与・介護予防福祉用具貸与</a:t>
            </a:r>
          </a:p>
        </p:txBody>
      </p:sp>
    </p:spTree>
    <p:extLst>
      <p:ext uri="{BB962C8B-B14F-4D97-AF65-F5344CB8AC3E}">
        <p14:creationId xmlns:p14="http://schemas.microsoft.com/office/powerpoint/2010/main" val="2771904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992CAE4-5F03-4671-8B55-CF71633199F8}"/>
              </a:ext>
            </a:extLst>
          </p:cNvPr>
          <p:cNvSpPr txBox="1"/>
          <p:nvPr/>
        </p:nvSpPr>
        <p:spPr>
          <a:xfrm>
            <a:off x="356112" y="1289012"/>
            <a:ext cx="4545436" cy="646331"/>
          </a:xfrm>
          <a:prstGeom prst="rect">
            <a:avLst/>
          </a:prstGeom>
          <a:noFill/>
        </p:spPr>
        <p:txBody>
          <a:bodyPr wrap="square" rtlCol="0">
            <a:spAutoFit/>
          </a:bodyPr>
          <a:lstStyle/>
          <a:p>
            <a:r>
              <a:rPr lang="ja-JP" altLang="en-US" dirty="0"/>
              <a:t>１</a:t>
            </a:r>
            <a:r>
              <a:rPr kumimoji="1" lang="en-US" altLang="ja-JP" dirty="0"/>
              <a:t>.</a:t>
            </a:r>
            <a:r>
              <a:rPr kumimoji="1" lang="ja-JP" altLang="en-US" dirty="0"/>
              <a:t>手すり</a:t>
            </a:r>
            <a:endParaRPr kumimoji="1" lang="en-US" altLang="ja-JP" dirty="0"/>
          </a:p>
          <a:p>
            <a:r>
              <a:rPr kumimoji="1" lang="ja-JP" altLang="en-US" dirty="0"/>
              <a:t>　取付けに際し工事を伴わないものに限る</a:t>
            </a:r>
          </a:p>
        </p:txBody>
      </p:sp>
      <p:sp>
        <p:nvSpPr>
          <p:cNvPr id="5" name="テキスト ボックス 4">
            <a:extLst>
              <a:ext uri="{FF2B5EF4-FFF2-40B4-BE49-F238E27FC236}">
                <a16:creationId xmlns:a16="http://schemas.microsoft.com/office/drawing/2014/main" id="{293597A4-9418-4782-B639-481C1D1A89C8}"/>
              </a:ext>
            </a:extLst>
          </p:cNvPr>
          <p:cNvSpPr txBox="1"/>
          <p:nvPr/>
        </p:nvSpPr>
        <p:spPr>
          <a:xfrm>
            <a:off x="2672942" y="363931"/>
            <a:ext cx="6846116" cy="461665"/>
          </a:xfrm>
          <a:prstGeom prst="rect">
            <a:avLst/>
          </a:prstGeom>
          <a:noFill/>
        </p:spPr>
        <p:txBody>
          <a:bodyPr wrap="square" rtlCol="0">
            <a:spAutoFit/>
          </a:bodyPr>
          <a:lstStyle/>
          <a:p>
            <a:r>
              <a:rPr lang="ja-JP" altLang="en-US" sz="2400" dirty="0"/>
              <a:t>◎要支援１以上の認定者が貸与可能な福祉用具</a:t>
            </a:r>
            <a:endParaRPr kumimoji="1" lang="ja-JP" altLang="en-US" sz="2400" dirty="0"/>
          </a:p>
        </p:txBody>
      </p:sp>
      <p:pic>
        <p:nvPicPr>
          <p:cNvPr id="4" name="図 3">
            <a:extLst>
              <a:ext uri="{FF2B5EF4-FFF2-40B4-BE49-F238E27FC236}">
                <a16:creationId xmlns:a16="http://schemas.microsoft.com/office/drawing/2014/main" id="{A3DE4B83-3066-4E5D-8013-BDE5377122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66342" y="1106364"/>
            <a:ext cx="1454790" cy="1454790"/>
          </a:xfrm>
          <a:prstGeom prst="rect">
            <a:avLst/>
          </a:prstGeom>
        </p:spPr>
      </p:pic>
      <p:sp>
        <p:nvSpPr>
          <p:cNvPr id="8" name="テキスト ボックス 7">
            <a:extLst>
              <a:ext uri="{FF2B5EF4-FFF2-40B4-BE49-F238E27FC236}">
                <a16:creationId xmlns:a16="http://schemas.microsoft.com/office/drawing/2014/main" id="{01C390C4-F98A-4E03-8AB7-2F4F693A1B1E}"/>
              </a:ext>
            </a:extLst>
          </p:cNvPr>
          <p:cNvSpPr txBox="1"/>
          <p:nvPr/>
        </p:nvSpPr>
        <p:spPr>
          <a:xfrm>
            <a:off x="356112" y="1965378"/>
            <a:ext cx="5328696" cy="923330"/>
          </a:xfrm>
          <a:prstGeom prst="rect">
            <a:avLst/>
          </a:prstGeom>
          <a:noFill/>
        </p:spPr>
        <p:txBody>
          <a:bodyPr wrap="square" rtlCol="0">
            <a:spAutoFit/>
          </a:bodyPr>
          <a:lstStyle/>
          <a:p>
            <a:r>
              <a:rPr lang="ja-JP" altLang="en-US" dirty="0"/>
              <a:t>２</a:t>
            </a:r>
            <a:r>
              <a:rPr kumimoji="1" lang="en-US" altLang="ja-JP" dirty="0"/>
              <a:t>.</a:t>
            </a:r>
            <a:r>
              <a:rPr kumimoji="1" lang="ja-JP" altLang="en-US" dirty="0"/>
              <a:t>スロープ</a:t>
            </a:r>
            <a:endParaRPr kumimoji="1" lang="en-US" altLang="ja-JP" dirty="0"/>
          </a:p>
          <a:p>
            <a:r>
              <a:rPr kumimoji="1" lang="ja-JP" altLang="en-US" dirty="0"/>
              <a:t>　段差解消の</a:t>
            </a:r>
            <a:r>
              <a:rPr kumimoji="1" lang="ja-JP" altLang="en-US" dirty="0" smtClean="0"/>
              <a:t>ためのもの</a:t>
            </a:r>
            <a:r>
              <a:rPr kumimoji="1" lang="ja-JP" altLang="en-US" dirty="0"/>
              <a:t>であって、取付けに際し工事を伴わないものに限る</a:t>
            </a:r>
          </a:p>
        </p:txBody>
      </p:sp>
      <p:sp>
        <p:nvSpPr>
          <p:cNvPr id="9" name="テキスト ボックス 8">
            <a:extLst>
              <a:ext uri="{FF2B5EF4-FFF2-40B4-BE49-F238E27FC236}">
                <a16:creationId xmlns:a16="http://schemas.microsoft.com/office/drawing/2014/main" id="{F4EC312E-DF4D-45E4-AAE1-40E72CE637D1}"/>
              </a:ext>
            </a:extLst>
          </p:cNvPr>
          <p:cNvSpPr txBox="1"/>
          <p:nvPr/>
        </p:nvSpPr>
        <p:spPr>
          <a:xfrm>
            <a:off x="356112" y="2918743"/>
            <a:ext cx="5830350" cy="2308324"/>
          </a:xfrm>
          <a:prstGeom prst="rect">
            <a:avLst/>
          </a:prstGeom>
          <a:noFill/>
        </p:spPr>
        <p:txBody>
          <a:bodyPr wrap="square" rtlCol="0">
            <a:spAutoFit/>
          </a:bodyPr>
          <a:lstStyle/>
          <a:p>
            <a:r>
              <a:rPr kumimoji="1" lang="ja-JP" altLang="en-US" dirty="0"/>
              <a:t>３</a:t>
            </a:r>
            <a:r>
              <a:rPr kumimoji="1" lang="en-US" altLang="ja-JP" dirty="0"/>
              <a:t>.</a:t>
            </a:r>
            <a:r>
              <a:rPr kumimoji="1" lang="ja-JP" altLang="en-US" dirty="0"/>
              <a:t>歩行器</a:t>
            </a:r>
            <a:endParaRPr kumimoji="1" lang="en-US" altLang="ja-JP" dirty="0"/>
          </a:p>
          <a:p>
            <a:r>
              <a:rPr lang="ja-JP" altLang="en-US" dirty="0"/>
              <a:t>　</a:t>
            </a:r>
            <a:r>
              <a:rPr kumimoji="1" lang="ja-JP" altLang="en-US" dirty="0"/>
              <a:t>歩行が困難な者の歩行機能を補う機能を有し、移動時に体重を支える構造を有するものであって、次のいずれかに該当するものに限る。</a:t>
            </a:r>
            <a:endParaRPr kumimoji="1" lang="en-US" altLang="ja-JP" dirty="0"/>
          </a:p>
          <a:p>
            <a:r>
              <a:rPr lang="ja-JP" altLang="en-US" dirty="0"/>
              <a:t>（１）車輪を有するものにあっては、体の前及び左右を囲む　　把手等を有するもの</a:t>
            </a:r>
            <a:endParaRPr lang="en-US" altLang="ja-JP" dirty="0"/>
          </a:p>
          <a:p>
            <a:r>
              <a:rPr lang="ja-JP" altLang="en-US" dirty="0"/>
              <a:t>（２）</a:t>
            </a:r>
            <a:r>
              <a:rPr kumimoji="1" lang="ja-JP" altLang="en-US" dirty="0"/>
              <a:t>四脚を有するものにあっては、上肢で保持して移動させることが可能なもの</a:t>
            </a:r>
          </a:p>
        </p:txBody>
      </p:sp>
      <p:sp>
        <p:nvSpPr>
          <p:cNvPr id="10" name="テキスト ボックス 9">
            <a:extLst>
              <a:ext uri="{FF2B5EF4-FFF2-40B4-BE49-F238E27FC236}">
                <a16:creationId xmlns:a16="http://schemas.microsoft.com/office/drawing/2014/main" id="{ABB86A85-81B2-4EED-9EAA-330053402D03}"/>
              </a:ext>
            </a:extLst>
          </p:cNvPr>
          <p:cNvSpPr txBox="1"/>
          <p:nvPr/>
        </p:nvSpPr>
        <p:spPr>
          <a:xfrm>
            <a:off x="457651" y="5257102"/>
            <a:ext cx="5830350" cy="923330"/>
          </a:xfrm>
          <a:prstGeom prst="rect">
            <a:avLst/>
          </a:prstGeom>
          <a:noFill/>
        </p:spPr>
        <p:txBody>
          <a:bodyPr wrap="square" rtlCol="0">
            <a:spAutoFit/>
          </a:bodyPr>
          <a:lstStyle/>
          <a:p>
            <a:r>
              <a:rPr lang="ja-JP" altLang="en-US" dirty="0"/>
              <a:t>４</a:t>
            </a:r>
            <a:r>
              <a:rPr kumimoji="1" lang="en-US" altLang="ja-JP" dirty="0"/>
              <a:t>.</a:t>
            </a:r>
            <a:r>
              <a:rPr kumimoji="1" lang="ja-JP" altLang="en-US" dirty="0"/>
              <a:t>歩行補助</a:t>
            </a:r>
            <a:r>
              <a:rPr kumimoji="1" lang="ja-JP" altLang="en-US" dirty="0" err="1"/>
              <a:t>つえ</a:t>
            </a:r>
            <a:endParaRPr kumimoji="1" lang="en-US" altLang="ja-JP" dirty="0"/>
          </a:p>
          <a:p>
            <a:r>
              <a:rPr lang="ja-JP" altLang="en-US" dirty="0"/>
              <a:t>　</a:t>
            </a:r>
            <a:r>
              <a:rPr kumimoji="1" lang="ja-JP" altLang="en-US" dirty="0"/>
              <a:t>松葉づえ、カナディアン・クラッチ、ロフストランド・クラッチ、プラットホームクラッチ及び多点つえに限る</a:t>
            </a:r>
          </a:p>
        </p:txBody>
      </p:sp>
      <p:pic>
        <p:nvPicPr>
          <p:cNvPr id="13" name="図 12">
            <a:extLst>
              <a:ext uri="{FF2B5EF4-FFF2-40B4-BE49-F238E27FC236}">
                <a16:creationId xmlns:a16="http://schemas.microsoft.com/office/drawing/2014/main" id="{5216CF28-6AD7-4D08-81DA-F4E92A7A96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67951" y="1018877"/>
            <a:ext cx="1860675" cy="1860675"/>
          </a:xfrm>
          <a:prstGeom prst="rect">
            <a:avLst/>
          </a:prstGeom>
        </p:spPr>
      </p:pic>
      <p:pic>
        <p:nvPicPr>
          <p:cNvPr id="17" name="図 16">
            <a:extLst>
              <a:ext uri="{FF2B5EF4-FFF2-40B4-BE49-F238E27FC236}">
                <a16:creationId xmlns:a16="http://schemas.microsoft.com/office/drawing/2014/main" id="{45FEF72F-1591-458C-AFD1-B0F124EA12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3262" y="2788636"/>
            <a:ext cx="1860675" cy="1860675"/>
          </a:xfrm>
          <a:prstGeom prst="rect">
            <a:avLst/>
          </a:prstGeom>
        </p:spPr>
      </p:pic>
      <p:pic>
        <p:nvPicPr>
          <p:cNvPr id="19" name="図 18">
            <a:extLst>
              <a:ext uri="{FF2B5EF4-FFF2-40B4-BE49-F238E27FC236}">
                <a16:creationId xmlns:a16="http://schemas.microsoft.com/office/drawing/2014/main" id="{7DDF4E52-F0BE-41E9-9496-2D28220286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00348" y="4728683"/>
            <a:ext cx="1567603" cy="1567603"/>
          </a:xfrm>
          <a:prstGeom prst="rect">
            <a:avLst/>
          </a:prstGeom>
        </p:spPr>
      </p:pic>
      <p:sp>
        <p:nvSpPr>
          <p:cNvPr id="21" name="テキスト ボックス 20">
            <a:extLst>
              <a:ext uri="{FF2B5EF4-FFF2-40B4-BE49-F238E27FC236}">
                <a16:creationId xmlns:a16="http://schemas.microsoft.com/office/drawing/2014/main" id="{59F3A6E7-9F38-4FD5-9208-401FE6964C93}"/>
              </a:ext>
            </a:extLst>
          </p:cNvPr>
          <p:cNvSpPr txBox="1"/>
          <p:nvPr/>
        </p:nvSpPr>
        <p:spPr>
          <a:xfrm flipH="1">
            <a:off x="6936577" y="1158347"/>
            <a:ext cx="383934" cy="369332"/>
          </a:xfrm>
          <a:prstGeom prst="rect">
            <a:avLst/>
          </a:prstGeom>
          <a:noFill/>
        </p:spPr>
        <p:txBody>
          <a:bodyPr wrap="square" rtlCol="0">
            <a:spAutoFit/>
          </a:bodyPr>
          <a:lstStyle/>
          <a:p>
            <a:r>
              <a:rPr lang="ja-JP" altLang="en-US" dirty="0"/>
              <a:t>１</a:t>
            </a:r>
            <a:endParaRPr kumimoji="1" lang="ja-JP" altLang="en-US" dirty="0"/>
          </a:p>
        </p:txBody>
      </p:sp>
      <p:sp>
        <p:nvSpPr>
          <p:cNvPr id="22" name="テキスト ボックス 21">
            <a:extLst>
              <a:ext uri="{FF2B5EF4-FFF2-40B4-BE49-F238E27FC236}">
                <a16:creationId xmlns:a16="http://schemas.microsoft.com/office/drawing/2014/main" id="{DBC0AC2C-E260-4B7A-A0D4-C8C08A2B3BC4}"/>
              </a:ext>
            </a:extLst>
          </p:cNvPr>
          <p:cNvSpPr txBox="1"/>
          <p:nvPr/>
        </p:nvSpPr>
        <p:spPr>
          <a:xfrm>
            <a:off x="6933262" y="5160911"/>
            <a:ext cx="1567603" cy="369332"/>
          </a:xfrm>
          <a:prstGeom prst="rect">
            <a:avLst/>
          </a:prstGeom>
          <a:noFill/>
        </p:spPr>
        <p:txBody>
          <a:bodyPr wrap="square" rtlCol="0">
            <a:spAutoFit/>
          </a:bodyPr>
          <a:lstStyle/>
          <a:p>
            <a:r>
              <a:rPr lang="ja-JP" altLang="en-US" dirty="0"/>
              <a:t>４（多点</a:t>
            </a:r>
            <a:r>
              <a:rPr lang="ja-JP" altLang="en-US" dirty="0" err="1"/>
              <a:t>つえ</a:t>
            </a:r>
            <a:r>
              <a:rPr lang="ja-JP" altLang="en-US" dirty="0"/>
              <a:t>）</a:t>
            </a:r>
            <a:endParaRPr kumimoji="1" lang="ja-JP" altLang="en-US" dirty="0"/>
          </a:p>
        </p:txBody>
      </p:sp>
      <p:sp>
        <p:nvSpPr>
          <p:cNvPr id="23" name="テキスト ボックス 22">
            <a:extLst>
              <a:ext uri="{FF2B5EF4-FFF2-40B4-BE49-F238E27FC236}">
                <a16:creationId xmlns:a16="http://schemas.microsoft.com/office/drawing/2014/main" id="{BFB47E63-4631-4F0B-A660-086792514686}"/>
              </a:ext>
            </a:extLst>
          </p:cNvPr>
          <p:cNvSpPr txBox="1"/>
          <p:nvPr/>
        </p:nvSpPr>
        <p:spPr>
          <a:xfrm flipH="1">
            <a:off x="9203179" y="1158347"/>
            <a:ext cx="383934" cy="369332"/>
          </a:xfrm>
          <a:prstGeom prst="rect">
            <a:avLst/>
          </a:prstGeom>
          <a:noFill/>
        </p:spPr>
        <p:txBody>
          <a:bodyPr wrap="square" rtlCol="0">
            <a:spAutoFit/>
          </a:bodyPr>
          <a:lstStyle/>
          <a:p>
            <a:r>
              <a:rPr kumimoji="1" lang="ja-JP" altLang="en-US" dirty="0"/>
              <a:t>２</a:t>
            </a:r>
          </a:p>
        </p:txBody>
      </p:sp>
      <p:sp>
        <p:nvSpPr>
          <p:cNvPr id="24" name="テキスト ボックス 23">
            <a:extLst>
              <a:ext uri="{FF2B5EF4-FFF2-40B4-BE49-F238E27FC236}">
                <a16:creationId xmlns:a16="http://schemas.microsoft.com/office/drawing/2014/main" id="{327BE619-887C-412B-BD9B-A4DFDAAB81FA}"/>
              </a:ext>
            </a:extLst>
          </p:cNvPr>
          <p:cNvSpPr txBox="1"/>
          <p:nvPr/>
        </p:nvSpPr>
        <p:spPr>
          <a:xfrm flipH="1">
            <a:off x="6936577" y="2949335"/>
            <a:ext cx="383934" cy="369332"/>
          </a:xfrm>
          <a:prstGeom prst="rect">
            <a:avLst/>
          </a:prstGeom>
          <a:noFill/>
        </p:spPr>
        <p:txBody>
          <a:bodyPr wrap="square" rtlCol="0">
            <a:spAutoFit/>
          </a:bodyPr>
          <a:lstStyle/>
          <a:p>
            <a:r>
              <a:rPr kumimoji="1" lang="ja-JP" altLang="en-US" dirty="0"/>
              <a:t>３</a:t>
            </a:r>
          </a:p>
        </p:txBody>
      </p:sp>
      <p:pic>
        <p:nvPicPr>
          <p:cNvPr id="3" name="図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93937" y="2427043"/>
            <a:ext cx="2301640" cy="2301640"/>
          </a:xfrm>
          <a:prstGeom prst="rect">
            <a:avLst/>
          </a:prstGeom>
        </p:spPr>
      </p:pic>
    </p:spTree>
    <p:extLst>
      <p:ext uri="{BB962C8B-B14F-4D97-AF65-F5344CB8AC3E}">
        <p14:creationId xmlns:p14="http://schemas.microsoft.com/office/powerpoint/2010/main" val="1428310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5101F14F-3B47-45FD-B4AF-52B04C0DBF66}"/>
              </a:ext>
            </a:extLst>
          </p:cNvPr>
          <p:cNvSpPr txBox="1"/>
          <p:nvPr/>
        </p:nvSpPr>
        <p:spPr>
          <a:xfrm>
            <a:off x="321577" y="1387109"/>
            <a:ext cx="5774423" cy="1200329"/>
          </a:xfrm>
          <a:prstGeom prst="rect">
            <a:avLst/>
          </a:prstGeom>
          <a:noFill/>
        </p:spPr>
        <p:txBody>
          <a:bodyPr wrap="square" rtlCol="0">
            <a:spAutoFit/>
          </a:bodyPr>
          <a:lstStyle/>
          <a:p>
            <a:r>
              <a:rPr kumimoji="1" lang="ja-JP" altLang="en-US" dirty="0"/>
              <a:t>１</a:t>
            </a:r>
            <a:r>
              <a:rPr kumimoji="1" lang="en-US" altLang="ja-JP" dirty="0"/>
              <a:t>.</a:t>
            </a:r>
            <a:r>
              <a:rPr kumimoji="1" lang="ja-JP" altLang="en-US" dirty="0"/>
              <a:t>車いす</a:t>
            </a:r>
            <a:endParaRPr kumimoji="1" lang="en-US" altLang="ja-JP" dirty="0"/>
          </a:p>
          <a:p>
            <a:r>
              <a:rPr lang="ja-JP" altLang="en-US" dirty="0"/>
              <a:t>　自走用標準型車いす、普通型電動車いす又は介助用標準型車いす（ハンドリムがなく介助者が操作することを前提のもの）に限る</a:t>
            </a:r>
            <a:endParaRPr kumimoji="1" lang="ja-JP" altLang="en-US" dirty="0"/>
          </a:p>
        </p:txBody>
      </p:sp>
      <p:sp>
        <p:nvSpPr>
          <p:cNvPr id="6" name="テキスト ボックス 5">
            <a:extLst>
              <a:ext uri="{FF2B5EF4-FFF2-40B4-BE49-F238E27FC236}">
                <a16:creationId xmlns:a16="http://schemas.microsoft.com/office/drawing/2014/main" id="{C5CBD93A-EFA7-449B-A535-757DECA44E02}"/>
              </a:ext>
            </a:extLst>
          </p:cNvPr>
          <p:cNvSpPr txBox="1"/>
          <p:nvPr/>
        </p:nvSpPr>
        <p:spPr>
          <a:xfrm>
            <a:off x="316062" y="2587438"/>
            <a:ext cx="5662044" cy="923330"/>
          </a:xfrm>
          <a:prstGeom prst="rect">
            <a:avLst/>
          </a:prstGeom>
          <a:noFill/>
        </p:spPr>
        <p:txBody>
          <a:bodyPr wrap="square" rtlCol="0">
            <a:spAutoFit/>
          </a:bodyPr>
          <a:lstStyle/>
          <a:p>
            <a:r>
              <a:rPr kumimoji="1" lang="ja-JP" altLang="en-US" dirty="0"/>
              <a:t>２</a:t>
            </a:r>
            <a:r>
              <a:rPr kumimoji="1" lang="en-US" altLang="ja-JP" dirty="0"/>
              <a:t>.</a:t>
            </a:r>
            <a:r>
              <a:rPr kumimoji="1" lang="ja-JP" altLang="en-US" dirty="0"/>
              <a:t>車いす付属品</a:t>
            </a:r>
            <a:endParaRPr kumimoji="1" lang="en-US" altLang="ja-JP" dirty="0"/>
          </a:p>
          <a:p>
            <a:r>
              <a:rPr lang="ja-JP" altLang="en-US" dirty="0"/>
              <a:t>　クッション、電動補助装置、テーブル、ブレーキなどであって、車いすと一体的に使用されるものに限る。</a:t>
            </a:r>
            <a:endParaRPr kumimoji="1" lang="ja-JP" altLang="en-US" dirty="0"/>
          </a:p>
        </p:txBody>
      </p:sp>
      <p:sp>
        <p:nvSpPr>
          <p:cNvPr id="7" name="テキスト ボックス 6">
            <a:extLst>
              <a:ext uri="{FF2B5EF4-FFF2-40B4-BE49-F238E27FC236}">
                <a16:creationId xmlns:a16="http://schemas.microsoft.com/office/drawing/2014/main" id="{5AAB0CBE-30A5-4456-B203-83BA947DB047}"/>
              </a:ext>
            </a:extLst>
          </p:cNvPr>
          <p:cNvSpPr txBox="1"/>
          <p:nvPr/>
        </p:nvSpPr>
        <p:spPr>
          <a:xfrm>
            <a:off x="316062" y="3549043"/>
            <a:ext cx="5895713" cy="1754326"/>
          </a:xfrm>
          <a:prstGeom prst="rect">
            <a:avLst/>
          </a:prstGeom>
          <a:noFill/>
        </p:spPr>
        <p:txBody>
          <a:bodyPr wrap="square" rtlCol="0">
            <a:spAutoFit/>
          </a:bodyPr>
          <a:lstStyle/>
          <a:p>
            <a:r>
              <a:rPr kumimoji="1" lang="ja-JP" altLang="en-US" dirty="0"/>
              <a:t>３</a:t>
            </a:r>
            <a:r>
              <a:rPr kumimoji="1" lang="en-US" altLang="ja-JP" dirty="0"/>
              <a:t>.</a:t>
            </a:r>
            <a:r>
              <a:rPr kumimoji="1" lang="ja-JP" altLang="en-US" dirty="0"/>
              <a:t>特殊寝台</a:t>
            </a:r>
            <a:endParaRPr kumimoji="1" lang="en-US" altLang="ja-JP" dirty="0"/>
          </a:p>
          <a:p>
            <a:r>
              <a:rPr lang="ja-JP" altLang="en-US" dirty="0"/>
              <a:t>　サイドレール（落下防止等に使用する格子状の柵）が取り付けてあるもの又は取り付けることが可能なものであって、次に掲げる機能のいずれかを有するもの</a:t>
            </a:r>
            <a:endParaRPr lang="en-US" altLang="ja-JP" dirty="0"/>
          </a:p>
          <a:p>
            <a:r>
              <a:rPr kumimoji="1" lang="ja-JP" altLang="en-US" dirty="0"/>
              <a:t>（１）背部又は脚部の傾斜角度が調整できる機能</a:t>
            </a:r>
            <a:endParaRPr kumimoji="1" lang="en-US" altLang="ja-JP" dirty="0"/>
          </a:p>
          <a:p>
            <a:r>
              <a:rPr lang="ja-JP" altLang="en-US" dirty="0"/>
              <a:t>（２）床板の高さが無段階に調整できる機能</a:t>
            </a:r>
            <a:endParaRPr kumimoji="1" lang="ja-JP" altLang="en-US" dirty="0"/>
          </a:p>
        </p:txBody>
      </p:sp>
      <p:sp>
        <p:nvSpPr>
          <p:cNvPr id="8" name="テキスト ボックス 7">
            <a:extLst>
              <a:ext uri="{FF2B5EF4-FFF2-40B4-BE49-F238E27FC236}">
                <a16:creationId xmlns:a16="http://schemas.microsoft.com/office/drawing/2014/main" id="{2B865AED-08EC-4FE4-AF02-83F7D8BC0557}"/>
              </a:ext>
            </a:extLst>
          </p:cNvPr>
          <p:cNvSpPr txBox="1"/>
          <p:nvPr/>
        </p:nvSpPr>
        <p:spPr>
          <a:xfrm>
            <a:off x="316062" y="5341644"/>
            <a:ext cx="6688587" cy="923330"/>
          </a:xfrm>
          <a:prstGeom prst="rect">
            <a:avLst/>
          </a:prstGeom>
          <a:noFill/>
        </p:spPr>
        <p:txBody>
          <a:bodyPr wrap="square" rtlCol="0">
            <a:spAutoFit/>
          </a:bodyPr>
          <a:lstStyle/>
          <a:p>
            <a:r>
              <a:rPr kumimoji="1" lang="ja-JP" altLang="en-US" dirty="0"/>
              <a:t>４</a:t>
            </a:r>
            <a:r>
              <a:rPr kumimoji="1" lang="en-US" altLang="ja-JP" dirty="0"/>
              <a:t>.</a:t>
            </a:r>
            <a:r>
              <a:rPr kumimoji="1" lang="ja-JP" altLang="en-US" dirty="0"/>
              <a:t>特殊寝台付属品</a:t>
            </a:r>
            <a:endParaRPr kumimoji="1" lang="en-US" altLang="ja-JP" dirty="0"/>
          </a:p>
          <a:p>
            <a:r>
              <a:rPr lang="ja-JP" altLang="en-US" dirty="0"/>
              <a:t>　マットレス、サイドレール、テーブル、スライディングボード、介助用ベルトなどであって、特殊寝台と一体的に使用されるものに限る。</a:t>
            </a:r>
            <a:endParaRPr kumimoji="1" lang="ja-JP" altLang="en-US" dirty="0"/>
          </a:p>
        </p:txBody>
      </p:sp>
      <p:sp>
        <p:nvSpPr>
          <p:cNvPr id="14" name="テキスト ボックス 13">
            <a:extLst>
              <a:ext uri="{FF2B5EF4-FFF2-40B4-BE49-F238E27FC236}">
                <a16:creationId xmlns:a16="http://schemas.microsoft.com/office/drawing/2014/main" id="{4B33C7C7-F807-4BA3-A992-44CC8BE30756}"/>
              </a:ext>
            </a:extLst>
          </p:cNvPr>
          <p:cNvSpPr txBox="1"/>
          <p:nvPr/>
        </p:nvSpPr>
        <p:spPr>
          <a:xfrm>
            <a:off x="1910792" y="352106"/>
            <a:ext cx="8134627" cy="738664"/>
          </a:xfrm>
          <a:prstGeom prst="rect">
            <a:avLst/>
          </a:prstGeom>
          <a:noFill/>
        </p:spPr>
        <p:txBody>
          <a:bodyPr wrap="square" rtlCol="0">
            <a:spAutoFit/>
          </a:bodyPr>
          <a:lstStyle/>
          <a:p>
            <a:r>
              <a:rPr lang="ja-JP" altLang="en-US" sz="2400" dirty="0"/>
              <a:t>◎要介護２以上の認定者が貸与可能な福祉用具</a:t>
            </a:r>
            <a:endParaRPr lang="en-US" altLang="ja-JP" sz="2400" dirty="0"/>
          </a:p>
          <a:p>
            <a:r>
              <a:rPr lang="en-US" altLang="ja-JP" dirty="0"/>
              <a:t>※</a:t>
            </a:r>
            <a:r>
              <a:rPr lang="ja-JP" altLang="en-US" dirty="0"/>
              <a:t>要支援１から要介護１までの認定者でも一定条件に当てはまる場合は貸与可能</a:t>
            </a:r>
          </a:p>
        </p:txBody>
      </p:sp>
      <p:pic>
        <p:nvPicPr>
          <p:cNvPr id="29" name="図 28">
            <a:extLst>
              <a:ext uri="{FF2B5EF4-FFF2-40B4-BE49-F238E27FC236}">
                <a16:creationId xmlns:a16="http://schemas.microsoft.com/office/drawing/2014/main" id="{591A1401-5FE2-4726-81C8-8000C2199A4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36987" y="4438140"/>
            <a:ext cx="2297464" cy="2132389"/>
          </a:xfrm>
          <a:prstGeom prst="rect">
            <a:avLst/>
          </a:prstGeom>
        </p:spPr>
      </p:pic>
      <p:pic>
        <p:nvPicPr>
          <p:cNvPr id="31" name="図 30">
            <a:extLst>
              <a:ext uri="{FF2B5EF4-FFF2-40B4-BE49-F238E27FC236}">
                <a16:creationId xmlns:a16="http://schemas.microsoft.com/office/drawing/2014/main" id="{D081CEBB-1549-4525-93F3-5A718CC8C6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67708" y="1164263"/>
            <a:ext cx="1423175" cy="1423175"/>
          </a:xfrm>
          <a:prstGeom prst="rect">
            <a:avLst/>
          </a:prstGeom>
        </p:spPr>
      </p:pic>
      <p:pic>
        <p:nvPicPr>
          <p:cNvPr id="33" name="図 32">
            <a:extLst>
              <a:ext uri="{FF2B5EF4-FFF2-40B4-BE49-F238E27FC236}">
                <a16:creationId xmlns:a16="http://schemas.microsoft.com/office/drawing/2014/main" id="{B269F979-8009-4A86-996D-6DE3D9077D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46814" y="2895913"/>
            <a:ext cx="2327073" cy="2015901"/>
          </a:xfrm>
          <a:prstGeom prst="rect">
            <a:avLst/>
          </a:prstGeom>
        </p:spPr>
      </p:pic>
      <p:sp>
        <p:nvSpPr>
          <p:cNvPr id="34" name="テキスト ボックス 33">
            <a:extLst>
              <a:ext uri="{FF2B5EF4-FFF2-40B4-BE49-F238E27FC236}">
                <a16:creationId xmlns:a16="http://schemas.microsoft.com/office/drawing/2014/main" id="{152F13CF-B35D-4C5A-9AE0-6848774098A5}"/>
              </a:ext>
            </a:extLst>
          </p:cNvPr>
          <p:cNvSpPr txBox="1"/>
          <p:nvPr/>
        </p:nvSpPr>
        <p:spPr>
          <a:xfrm>
            <a:off x="6326393" y="2615068"/>
            <a:ext cx="2905804" cy="369332"/>
          </a:xfrm>
          <a:prstGeom prst="rect">
            <a:avLst/>
          </a:prstGeom>
          <a:noFill/>
        </p:spPr>
        <p:txBody>
          <a:bodyPr wrap="square" rtlCol="0">
            <a:spAutoFit/>
          </a:bodyPr>
          <a:lstStyle/>
          <a:p>
            <a:r>
              <a:rPr lang="ja-JP" altLang="en-US" dirty="0"/>
              <a:t>１（自走用標準型車いす）</a:t>
            </a:r>
            <a:endParaRPr kumimoji="1" lang="ja-JP" altLang="en-US" dirty="0"/>
          </a:p>
        </p:txBody>
      </p:sp>
      <p:sp>
        <p:nvSpPr>
          <p:cNvPr id="35" name="テキスト ボックス 34">
            <a:extLst>
              <a:ext uri="{FF2B5EF4-FFF2-40B4-BE49-F238E27FC236}">
                <a16:creationId xmlns:a16="http://schemas.microsoft.com/office/drawing/2014/main" id="{3AEEC03B-38A3-4562-A43A-CEEFFCA28D1D}"/>
              </a:ext>
            </a:extLst>
          </p:cNvPr>
          <p:cNvSpPr txBox="1"/>
          <p:nvPr/>
        </p:nvSpPr>
        <p:spPr>
          <a:xfrm>
            <a:off x="9046235" y="4468989"/>
            <a:ext cx="3162079" cy="369332"/>
          </a:xfrm>
          <a:prstGeom prst="rect">
            <a:avLst/>
          </a:prstGeom>
          <a:noFill/>
        </p:spPr>
        <p:txBody>
          <a:bodyPr wrap="square" rtlCol="0">
            <a:spAutoFit/>
          </a:bodyPr>
          <a:lstStyle/>
          <a:p>
            <a:r>
              <a:rPr lang="ja-JP" altLang="en-US" dirty="0"/>
              <a:t>３（サイドレール付き特殊寝台</a:t>
            </a:r>
            <a:endParaRPr kumimoji="1" lang="ja-JP" altLang="en-US" dirty="0"/>
          </a:p>
        </p:txBody>
      </p:sp>
      <p:sp>
        <p:nvSpPr>
          <p:cNvPr id="36" name="テキスト ボックス 35">
            <a:extLst>
              <a:ext uri="{FF2B5EF4-FFF2-40B4-BE49-F238E27FC236}">
                <a16:creationId xmlns:a16="http://schemas.microsoft.com/office/drawing/2014/main" id="{1413A031-5094-452F-BF74-DBBC6B206838}"/>
              </a:ext>
            </a:extLst>
          </p:cNvPr>
          <p:cNvSpPr txBox="1"/>
          <p:nvPr/>
        </p:nvSpPr>
        <p:spPr>
          <a:xfrm>
            <a:off x="7881139" y="5925731"/>
            <a:ext cx="2001383" cy="369332"/>
          </a:xfrm>
          <a:prstGeom prst="rect">
            <a:avLst/>
          </a:prstGeom>
          <a:noFill/>
        </p:spPr>
        <p:txBody>
          <a:bodyPr wrap="square" rtlCol="0">
            <a:spAutoFit/>
          </a:bodyPr>
          <a:lstStyle/>
          <a:p>
            <a:r>
              <a:rPr lang="ja-JP" altLang="en-US" dirty="0"/>
              <a:t>４（サイドレール）</a:t>
            </a:r>
            <a:endParaRPr kumimoji="1" lang="ja-JP" altLang="en-US" dirty="0"/>
          </a:p>
        </p:txBody>
      </p:sp>
      <p:pic>
        <p:nvPicPr>
          <p:cNvPr id="2" name="図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62591" y="942095"/>
            <a:ext cx="1818582" cy="1818582"/>
          </a:xfrm>
          <a:prstGeom prst="rect">
            <a:avLst/>
          </a:prstGeom>
        </p:spPr>
      </p:pic>
      <p:sp>
        <p:nvSpPr>
          <p:cNvPr id="15" name="テキスト ボックス 14">
            <a:extLst>
              <a:ext uri="{FF2B5EF4-FFF2-40B4-BE49-F238E27FC236}">
                <a16:creationId xmlns:a16="http://schemas.microsoft.com/office/drawing/2014/main" id="{152F13CF-B35D-4C5A-9AE0-6848774098A5}"/>
              </a:ext>
            </a:extLst>
          </p:cNvPr>
          <p:cNvSpPr txBox="1"/>
          <p:nvPr/>
        </p:nvSpPr>
        <p:spPr>
          <a:xfrm>
            <a:off x="9132429" y="2612066"/>
            <a:ext cx="2443942" cy="369332"/>
          </a:xfrm>
          <a:prstGeom prst="rect">
            <a:avLst/>
          </a:prstGeom>
          <a:noFill/>
        </p:spPr>
        <p:txBody>
          <a:bodyPr wrap="square" rtlCol="0">
            <a:spAutoFit/>
          </a:bodyPr>
          <a:lstStyle/>
          <a:p>
            <a:r>
              <a:rPr lang="ja-JP" altLang="en-US" dirty="0"/>
              <a:t>１（普通型電動車いす）</a:t>
            </a:r>
            <a:endParaRPr kumimoji="1" lang="ja-JP" altLang="en-US" dirty="0"/>
          </a:p>
        </p:txBody>
      </p:sp>
      <p:pic>
        <p:nvPicPr>
          <p:cNvPr id="3" name="図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45897" y="3049103"/>
            <a:ext cx="1266795" cy="1266795"/>
          </a:xfrm>
          <a:prstGeom prst="rect">
            <a:avLst/>
          </a:prstGeom>
        </p:spPr>
      </p:pic>
      <p:sp>
        <p:nvSpPr>
          <p:cNvPr id="16" name="テキスト ボックス 15">
            <a:extLst>
              <a:ext uri="{FF2B5EF4-FFF2-40B4-BE49-F238E27FC236}">
                <a16:creationId xmlns:a16="http://schemas.microsoft.com/office/drawing/2014/main" id="{152F13CF-B35D-4C5A-9AE0-6848774098A5}"/>
              </a:ext>
            </a:extLst>
          </p:cNvPr>
          <p:cNvSpPr txBox="1"/>
          <p:nvPr/>
        </p:nvSpPr>
        <p:spPr>
          <a:xfrm>
            <a:off x="6555437" y="4426206"/>
            <a:ext cx="2147136" cy="369332"/>
          </a:xfrm>
          <a:prstGeom prst="rect">
            <a:avLst/>
          </a:prstGeom>
          <a:noFill/>
        </p:spPr>
        <p:txBody>
          <a:bodyPr wrap="square" rtlCol="0">
            <a:spAutoFit/>
          </a:bodyPr>
          <a:lstStyle/>
          <a:p>
            <a:r>
              <a:rPr lang="ja-JP" altLang="en-US" dirty="0"/>
              <a:t>２（付属品テーブル）</a:t>
            </a:r>
            <a:endParaRPr kumimoji="1" lang="ja-JP" altLang="en-US" dirty="0"/>
          </a:p>
        </p:txBody>
      </p:sp>
    </p:spTree>
    <p:extLst>
      <p:ext uri="{BB962C8B-B14F-4D97-AF65-F5344CB8AC3E}">
        <p14:creationId xmlns:p14="http://schemas.microsoft.com/office/powerpoint/2010/main" val="3592326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DD3F37B-0A4C-4AB7-B768-7C4C9391704C}"/>
              </a:ext>
            </a:extLst>
          </p:cNvPr>
          <p:cNvSpPr txBox="1"/>
          <p:nvPr/>
        </p:nvSpPr>
        <p:spPr>
          <a:xfrm>
            <a:off x="1904541" y="373357"/>
            <a:ext cx="8374127" cy="738664"/>
          </a:xfrm>
          <a:prstGeom prst="rect">
            <a:avLst/>
          </a:prstGeom>
          <a:noFill/>
        </p:spPr>
        <p:txBody>
          <a:bodyPr wrap="square" rtlCol="0">
            <a:spAutoFit/>
          </a:bodyPr>
          <a:lstStyle/>
          <a:p>
            <a:r>
              <a:rPr lang="ja-JP" altLang="en-US" sz="2400" dirty="0"/>
              <a:t>◎要介護２以上の認定者が貸与可能な福祉用具（続）</a:t>
            </a:r>
            <a:endParaRPr lang="en-US" altLang="ja-JP" sz="2400" dirty="0"/>
          </a:p>
          <a:p>
            <a:r>
              <a:rPr lang="en-US" altLang="ja-JP" dirty="0"/>
              <a:t>※</a:t>
            </a:r>
            <a:r>
              <a:rPr lang="ja-JP" altLang="en-US" dirty="0"/>
              <a:t>要支援１から要介護１までの認定者でも一定条件に当てはまる場合は貸与可能</a:t>
            </a:r>
            <a:endParaRPr kumimoji="1" lang="ja-JP" altLang="en-US" sz="2400" dirty="0"/>
          </a:p>
        </p:txBody>
      </p:sp>
      <p:sp>
        <p:nvSpPr>
          <p:cNvPr id="5" name="テキスト ボックス 4">
            <a:extLst>
              <a:ext uri="{FF2B5EF4-FFF2-40B4-BE49-F238E27FC236}">
                <a16:creationId xmlns:a16="http://schemas.microsoft.com/office/drawing/2014/main" id="{84802189-993A-43D6-8872-B509019827A8}"/>
              </a:ext>
            </a:extLst>
          </p:cNvPr>
          <p:cNvSpPr txBox="1"/>
          <p:nvPr/>
        </p:nvSpPr>
        <p:spPr>
          <a:xfrm>
            <a:off x="340485" y="5055091"/>
            <a:ext cx="7064573" cy="1754326"/>
          </a:xfrm>
          <a:prstGeom prst="rect">
            <a:avLst/>
          </a:prstGeom>
          <a:noFill/>
        </p:spPr>
        <p:txBody>
          <a:bodyPr wrap="square" rtlCol="0">
            <a:spAutoFit/>
          </a:bodyPr>
          <a:lstStyle/>
          <a:p>
            <a:r>
              <a:rPr lang="ja-JP" altLang="en-US" dirty="0"/>
              <a:t>８</a:t>
            </a:r>
            <a:r>
              <a:rPr kumimoji="1" lang="en-US" altLang="ja-JP" dirty="0"/>
              <a:t>.</a:t>
            </a:r>
            <a:r>
              <a:rPr kumimoji="1" lang="ja-JP" altLang="en-US" dirty="0"/>
              <a:t>移動用リフト（</a:t>
            </a:r>
            <a:r>
              <a:rPr lang="ja-JP" altLang="en-US" dirty="0"/>
              <a:t>つり具の部分は除く）</a:t>
            </a:r>
            <a:endParaRPr lang="en-US" altLang="ja-JP" dirty="0"/>
          </a:p>
          <a:p>
            <a:r>
              <a:rPr kumimoji="1" lang="ja-JP" altLang="en-US" dirty="0"/>
              <a:t>　床走行式、固定式又は据置式であり、かつ、身体をつり上げ又は体重を支える構造を有するものであって、その構造により、自力での移動が困難な者の移動を補助する機能を有するもの（取付けに住宅の改修を伴うものを除く</a:t>
            </a:r>
            <a:r>
              <a:rPr kumimoji="1" lang="ja-JP" altLang="en-US"/>
              <a:t>。</a:t>
            </a:r>
            <a:r>
              <a:rPr kumimoji="1" lang="ja-JP" altLang="en-US" smtClean="0"/>
              <a:t>）（</a:t>
            </a:r>
            <a:r>
              <a:rPr lang="ja-JP" altLang="en-US" smtClean="0"/>
              <a:t>立ち上がり</a:t>
            </a:r>
            <a:r>
              <a:rPr lang="ja-JP" altLang="en-US" dirty="0"/>
              <a:t>座いす、入浴用リフト、段差解消機、階段</a:t>
            </a:r>
            <a:r>
              <a:rPr lang="ja-JP" altLang="en-US"/>
              <a:t>移動用</a:t>
            </a:r>
            <a:r>
              <a:rPr lang="ja-JP" altLang="en-US" smtClean="0"/>
              <a:t>リフトを含む。）</a:t>
            </a:r>
            <a:endParaRPr kumimoji="1" lang="en-US" altLang="ja-JP" dirty="0"/>
          </a:p>
        </p:txBody>
      </p:sp>
      <p:pic>
        <p:nvPicPr>
          <p:cNvPr id="6" name="図 5">
            <a:extLst>
              <a:ext uri="{FF2B5EF4-FFF2-40B4-BE49-F238E27FC236}">
                <a16:creationId xmlns:a16="http://schemas.microsoft.com/office/drawing/2014/main" id="{6C2BFCC0-2487-40C6-A5F9-F40B19E8FC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35070" y="4216453"/>
            <a:ext cx="2599323" cy="2599323"/>
          </a:xfrm>
          <a:prstGeom prst="rect">
            <a:avLst/>
          </a:prstGeom>
        </p:spPr>
      </p:pic>
      <p:sp>
        <p:nvSpPr>
          <p:cNvPr id="8" name="テキスト ボックス 7">
            <a:extLst>
              <a:ext uri="{FF2B5EF4-FFF2-40B4-BE49-F238E27FC236}">
                <a16:creationId xmlns:a16="http://schemas.microsoft.com/office/drawing/2014/main" id="{68C2C105-5FFA-4CF2-A1F3-8E58FC81C8F2}"/>
              </a:ext>
            </a:extLst>
          </p:cNvPr>
          <p:cNvSpPr txBox="1"/>
          <p:nvPr/>
        </p:nvSpPr>
        <p:spPr>
          <a:xfrm>
            <a:off x="357929" y="3816557"/>
            <a:ext cx="7064573" cy="1200329"/>
          </a:xfrm>
          <a:prstGeom prst="rect">
            <a:avLst/>
          </a:prstGeom>
          <a:noFill/>
        </p:spPr>
        <p:txBody>
          <a:bodyPr wrap="square" rtlCol="0">
            <a:spAutoFit/>
          </a:bodyPr>
          <a:lstStyle/>
          <a:p>
            <a:r>
              <a:rPr lang="ja-JP" altLang="en-US" dirty="0"/>
              <a:t>７</a:t>
            </a:r>
            <a:r>
              <a:rPr kumimoji="1" lang="en-US" altLang="ja-JP" dirty="0"/>
              <a:t>.</a:t>
            </a:r>
            <a:r>
              <a:rPr kumimoji="1" lang="ja-JP" altLang="en-US" dirty="0"/>
              <a:t>認知症老人徘徊感知機器</a:t>
            </a:r>
            <a:endParaRPr kumimoji="1" lang="en-US" altLang="ja-JP" dirty="0"/>
          </a:p>
          <a:p>
            <a:r>
              <a:rPr lang="ja-JP" altLang="en-US" dirty="0"/>
              <a:t>　介護保険法に規定する認知症（脳血管疾患、アルツハイマー病等）である老人が屋外に出ようとした時等、センサーにより感知し、家族、隣人等へ通報するもの</a:t>
            </a:r>
            <a:endParaRPr kumimoji="1" lang="ja-JP" altLang="en-US" dirty="0"/>
          </a:p>
        </p:txBody>
      </p:sp>
      <p:pic>
        <p:nvPicPr>
          <p:cNvPr id="9" name="図 8">
            <a:extLst>
              <a:ext uri="{FF2B5EF4-FFF2-40B4-BE49-F238E27FC236}">
                <a16:creationId xmlns:a16="http://schemas.microsoft.com/office/drawing/2014/main" id="{823A6192-9070-40EA-BFDA-1AE938CF8E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1257" y="3304771"/>
            <a:ext cx="2369039" cy="2369039"/>
          </a:xfrm>
          <a:prstGeom prst="rect">
            <a:avLst/>
          </a:prstGeom>
        </p:spPr>
      </p:pic>
      <p:sp>
        <p:nvSpPr>
          <p:cNvPr id="10" name="テキスト ボックス 9">
            <a:extLst>
              <a:ext uri="{FF2B5EF4-FFF2-40B4-BE49-F238E27FC236}">
                <a16:creationId xmlns:a16="http://schemas.microsoft.com/office/drawing/2014/main" id="{80841AC5-F826-4396-855E-9E5CB3438C46}"/>
              </a:ext>
            </a:extLst>
          </p:cNvPr>
          <p:cNvSpPr txBox="1"/>
          <p:nvPr/>
        </p:nvSpPr>
        <p:spPr>
          <a:xfrm>
            <a:off x="357929" y="2578023"/>
            <a:ext cx="7064574" cy="1200329"/>
          </a:xfrm>
          <a:prstGeom prst="rect">
            <a:avLst/>
          </a:prstGeom>
          <a:noFill/>
        </p:spPr>
        <p:txBody>
          <a:bodyPr wrap="square" rtlCol="0">
            <a:spAutoFit/>
          </a:bodyPr>
          <a:lstStyle/>
          <a:p>
            <a:r>
              <a:rPr kumimoji="1" lang="ja-JP" altLang="en-US" dirty="0"/>
              <a:t>６</a:t>
            </a:r>
            <a:r>
              <a:rPr kumimoji="1" lang="en-US" altLang="ja-JP" dirty="0"/>
              <a:t>.</a:t>
            </a:r>
            <a:r>
              <a:rPr kumimoji="1" lang="ja-JP" altLang="en-US" dirty="0"/>
              <a:t>体位変換器</a:t>
            </a:r>
            <a:endParaRPr kumimoji="1" lang="en-US" altLang="ja-JP" dirty="0"/>
          </a:p>
          <a:p>
            <a:r>
              <a:rPr lang="ja-JP" altLang="en-US" dirty="0"/>
              <a:t>　空気パッド等を身体の下に挿入することにより、居宅要介護者等の体位を容易に変換できる機能を有するものに限り、体位の保持のみを目的とするものを除く。</a:t>
            </a:r>
            <a:endParaRPr kumimoji="1" lang="ja-JP" altLang="en-US" dirty="0"/>
          </a:p>
        </p:txBody>
      </p:sp>
      <p:pic>
        <p:nvPicPr>
          <p:cNvPr id="11" name="図 10">
            <a:extLst>
              <a:ext uri="{FF2B5EF4-FFF2-40B4-BE49-F238E27FC236}">
                <a16:creationId xmlns:a16="http://schemas.microsoft.com/office/drawing/2014/main" id="{9AE0FC56-37E5-4236-A1B8-9A656D67846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096165">
            <a:off x="9519641" y="1977420"/>
            <a:ext cx="2012424" cy="2012424"/>
          </a:xfrm>
          <a:prstGeom prst="rect">
            <a:avLst/>
          </a:prstGeom>
        </p:spPr>
      </p:pic>
      <p:sp>
        <p:nvSpPr>
          <p:cNvPr id="12" name="テキスト ボックス 11">
            <a:extLst>
              <a:ext uri="{FF2B5EF4-FFF2-40B4-BE49-F238E27FC236}">
                <a16:creationId xmlns:a16="http://schemas.microsoft.com/office/drawing/2014/main" id="{AD521A22-A642-4594-917A-060E06F9AE31}"/>
              </a:ext>
            </a:extLst>
          </p:cNvPr>
          <p:cNvSpPr txBox="1"/>
          <p:nvPr/>
        </p:nvSpPr>
        <p:spPr>
          <a:xfrm>
            <a:off x="357929" y="1339490"/>
            <a:ext cx="6312410" cy="1200329"/>
          </a:xfrm>
          <a:prstGeom prst="rect">
            <a:avLst/>
          </a:prstGeom>
          <a:noFill/>
        </p:spPr>
        <p:txBody>
          <a:bodyPr wrap="square" rtlCol="0">
            <a:spAutoFit/>
          </a:bodyPr>
          <a:lstStyle/>
          <a:p>
            <a:r>
              <a:rPr kumimoji="1" lang="ja-JP" altLang="en-US" dirty="0"/>
              <a:t>５</a:t>
            </a:r>
            <a:r>
              <a:rPr kumimoji="1" lang="en-US" altLang="ja-JP" dirty="0"/>
              <a:t>.</a:t>
            </a:r>
            <a:r>
              <a:rPr kumimoji="1" lang="ja-JP" altLang="en-US" dirty="0"/>
              <a:t>床ずれ防止用具</a:t>
            </a:r>
            <a:endParaRPr kumimoji="1" lang="en-US" altLang="ja-JP" dirty="0"/>
          </a:p>
          <a:p>
            <a:r>
              <a:rPr lang="ja-JP" altLang="en-US" dirty="0"/>
              <a:t>　次のいずれかに該当するものに限る。</a:t>
            </a:r>
            <a:endParaRPr lang="en-US" altLang="ja-JP" dirty="0"/>
          </a:p>
          <a:p>
            <a:r>
              <a:rPr kumimoji="1" lang="ja-JP" altLang="en-US" dirty="0"/>
              <a:t>（１）送風装置又は空気圧調整装置を備えた空気マット</a:t>
            </a:r>
            <a:endParaRPr kumimoji="1" lang="en-US" altLang="ja-JP" dirty="0"/>
          </a:p>
          <a:p>
            <a:r>
              <a:rPr lang="ja-JP" altLang="en-US" dirty="0"/>
              <a:t>（２）水等によって減圧による体圧分散効果をもつ全身用マット</a:t>
            </a:r>
            <a:endParaRPr kumimoji="1" lang="ja-JP" altLang="en-US" dirty="0"/>
          </a:p>
        </p:txBody>
      </p:sp>
      <p:pic>
        <p:nvPicPr>
          <p:cNvPr id="13" name="図 12">
            <a:extLst>
              <a:ext uri="{FF2B5EF4-FFF2-40B4-BE49-F238E27FC236}">
                <a16:creationId xmlns:a16="http://schemas.microsoft.com/office/drawing/2014/main" id="{2905D921-BDC5-4D9B-90AA-109B59C4348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63619" y="1294503"/>
            <a:ext cx="1770338" cy="1770338"/>
          </a:xfrm>
          <a:prstGeom prst="rect">
            <a:avLst/>
          </a:prstGeom>
        </p:spPr>
      </p:pic>
      <p:sp>
        <p:nvSpPr>
          <p:cNvPr id="15" name="テキスト ボックス 14">
            <a:extLst>
              <a:ext uri="{FF2B5EF4-FFF2-40B4-BE49-F238E27FC236}">
                <a16:creationId xmlns:a16="http://schemas.microsoft.com/office/drawing/2014/main" id="{9D020378-167E-46DE-BCD6-029AA40C363A}"/>
              </a:ext>
            </a:extLst>
          </p:cNvPr>
          <p:cNvSpPr txBox="1"/>
          <p:nvPr/>
        </p:nvSpPr>
        <p:spPr>
          <a:xfrm>
            <a:off x="7937213" y="1534433"/>
            <a:ext cx="392162" cy="369332"/>
          </a:xfrm>
          <a:prstGeom prst="rect">
            <a:avLst/>
          </a:prstGeom>
          <a:noFill/>
        </p:spPr>
        <p:txBody>
          <a:bodyPr wrap="square" rtlCol="0">
            <a:spAutoFit/>
          </a:bodyPr>
          <a:lstStyle/>
          <a:p>
            <a:r>
              <a:rPr kumimoji="1" lang="ja-JP" altLang="en-US" dirty="0"/>
              <a:t>５</a:t>
            </a:r>
          </a:p>
        </p:txBody>
      </p:sp>
      <p:sp>
        <p:nvSpPr>
          <p:cNvPr id="16" name="テキスト ボックス 15">
            <a:extLst>
              <a:ext uri="{FF2B5EF4-FFF2-40B4-BE49-F238E27FC236}">
                <a16:creationId xmlns:a16="http://schemas.microsoft.com/office/drawing/2014/main" id="{4D0D07A5-EAA1-4CCF-A2DB-C2F920EE5033}"/>
              </a:ext>
            </a:extLst>
          </p:cNvPr>
          <p:cNvSpPr txBox="1"/>
          <p:nvPr/>
        </p:nvSpPr>
        <p:spPr>
          <a:xfrm>
            <a:off x="10107437" y="2355153"/>
            <a:ext cx="342462" cy="369332"/>
          </a:xfrm>
          <a:prstGeom prst="rect">
            <a:avLst/>
          </a:prstGeom>
          <a:noFill/>
        </p:spPr>
        <p:txBody>
          <a:bodyPr wrap="square" rtlCol="0">
            <a:spAutoFit/>
          </a:bodyPr>
          <a:lstStyle/>
          <a:p>
            <a:r>
              <a:rPr kumimoji="1" lang="ja-JP" altLang="en-US" dirty="0"/>
              <a:t>６</a:t>
            </a:r>
          </a:p>
        </p:txBody>
      </p:sp>
      <p:sp>
        <p:nvSpPr>
          <p:cNvPr id="17" name="テキスト ボックス 16">
            <a:extLst>
              <a:ext uri="{FF2B5EF4-FFF2-40B4-BE49-F238E27FC236}">
                <a16:creationId xmlns:a16="http://schemas.microsoft.com/office/drawing/2014/main" id="{BF91196A-2B9E-4C0E-82DC-84D69C42DFB8}"/>
              </a:ext>
            </a:extLst>
          </p:cNvPr>
          <p:cNvSpPr txBox="1"/>
          <p:nvPr/>
        </p:nvSpPr>
        <p:spPr>
          <a:xfrm>
            <a:off x="7920216" y="3537373"/>
            <a:ext cx="342462" cy="369332"/>
          </a:xfrm>
          <a:prstGeom prst="rect">
            <a:avLst/>
          </a:prstGeom>
          <a:noFill/>
        </p:spPr>
        <p:txBody>
          <a:bodyPr wrap="square" rtlCol="0">
            <a:spAutoFit/>
          </a:bodyPr>
          <a:lstStyle/>
          <a:p>
            <a:r>
              <a:rPr lang="ja-JP" altLang="en-US" dirty="0"/>
              <a:t>７</a:t>
            </a:r>
            <a:endParaRPr kumimoji="1" lang="ja-JP" altLang="en-US" dirty="0"/>
          </a:p>
        </p:txBody>
      </p:sp>
      <p:sp>
        <p:nvSpPr>
          <p:cNvPr id="18" name="テキスト ボックス 17">
            <a:extLst>
              <a:ext uri="{FF2B5EF4-FFF2-40B4-BE49-F238E27FC236}">
                <a16:creationId xmlns:a16="http://schemas.microsoft.com/office/drawing/2014/main" id="{7368DE92-0578-4EBF-81C5-47DE98612F91}"/>
              </a:ext>
            </a:extLst>
          </p:cNvPr>
          <p:cNvSpPr txBox="1"/>
          <p:nvPr/>
        </p:nvSpPr>
        <p:spPr>
          <a:xfrm>
            <a:off x="9217200" y="5783030"/>
            <a:ext cx="1905304" cy="369332"/>
          </a:xfrm>
          <a:prstGeom prst="rect">
            <a:avLst/>
          </a:prstGeom>
          <a:noFill/>
        </p:spPr>
        <p:txBody>
          <a:bodyPr wrap="square" rtlCol="0">
            <a:spAutoFit/>
          </a:bodyPr>
          <a:lstStyle/>
          <a:p>
            <a:r>
              <a:rPr kumimoji="1" lang="ja-JP" altLang="en-US" dirty="0"/>
              <a:t>８（床走行式）</a:t>
            </a:r>
          </a:p>
        </p:txBody>
      </p:sp>
    </p:spTree>
    <p:extLst>
      <p:ext uri="{BB962C8B-B14F-4D97-AF65-F5344CB8AC3E}">
        <p14:creationId xmlns:p14="http://schemas.microsoft.com/office/powerpoint/2010/main" val="3610484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D3D95B43-8EF4-43E0-A7F8-4FFA6DFF0871}"/>
              </a:ext>
            </a:extLst>
          </p:cNvPr>
          <p:cNvSpPr txBox="1"/>
          <p:nvPr/>
        </p:nvSpPr>
        <p:spPr>
          <a:xfrm>
            <a:off x="2356607" y="535983"/>
            <a:ext cx="6846116" cy="461665"/>
          </a:xfrm>
          <a:prstGeom prst="rect">
            <a:avLst/>
          </a:prstGeom>
          <a:noFill/>
        </p:spPr>
        <p:txBody>
          <a:bodyPr wrap="square" rtlCol="0">
            <a:spAutoFit/>
          </a:bodyPr>
          <a:lstStyle/>
          <a:p>
            <a:r>
              <a:rPr lang="ja-JP" altLang="en-US" sz="2400" dirty="0"/>
              <a:t>◎要介護４以上の認定者が貸与可能な福祉用具</a:t>
            </a:r>
            <a:endParaRPr kumimoji="1" lang="ja-JP" altLang="en-US" sz="2400" dirty="0"/>
          </a:p>
        </p:txBody>
      </p:sp>
      <p:sp>
        <p:nvSpPr>
          <p:cNvPr id="5" name="テキスト ボックス 4">
            <a:extLst>
              <a:ext uri="{FF2B5EF4-FFF2-40B4-BE49-F238E27FC236}">
                <a16:creationId xmlns:a16="http://schemas.microsoft.com/office/drawing/2014/main" id="{FDF00514-F4FF-405A-B666-AE72F2978814}"/>
              </a:ext>
            </a:extLst>
          </p:cNvPr>
          <p:cNvSpPr txBox="1"/>
          <p:nvPr/>
        </p:nvSpPr>
        <p:spPr>
          <a:xfrm>
            <a:off x="443917" y="1659565"/>
            <a:ext cx="6207050" cy="2585323"/>
          </a:xfrm>
          <a:prstGeom prst="rect">
            <a:avLst/>
          </a:prstGeom>
          <a:noFill/>
        </p:spPr>
        <p:txBody>
          <a:bodyPr wrap="square" rtlCol="0">
            <a:spAutoFit/>
          </a:bodyPr>
          <a:lstStyle/>
          <a:p>
            <a:r>
              <a:rPr lang="ja-JP" altLang="en-US" dirty="0"/>
              <a:t>・自動排泄処理装置</a:t>
            </a:r>
            <a:endParaRPr lang="en-US" altLang="ja-JP" dirty="0"/>
          </a:p>
          <a:p>
            <a:r>
              <a:rPr lang="ja-JP" altLang="en-US" dirty="0"/>
              <a:t>　尿又は便が自動的に吸引されるものであり、かつ、尿や便の経路となる部分を分割することが可能な構造を有するものであって、居宅要介護者等又はその介護を行う者が容易に使用できるもの（交換可能部品（レシーバー、チューブ、タンク等のうち、尿や便の経路となるものであって、居宅要介護者等又はその介護を行う者が容易に交換できるもの）を除く。）</a:t>
            </a:r>
            <a:endParaRPr lang="en-US" altLang="ja-JP" dirty="0"/>
          </a:p>
          <a:p>
            <a:r>
              <a:rPr kumimoji="1" lang="en-US" altLang="ja-JP" dirty="0"/>
              <a:t>※</a:t>
            </a:r>
            <a:r>
              <a:rPr kumimoji="1" lang="ja-JP" altLang="en-US" dirty="0"/>
              <a:t>尿のみを自動的に吸引できるものは要支援１から要介護３までの認定者でも貸与可能</a:t>
            </a:r>
          </a:p>
        </p:txBody>
      </p:sp>
      <p:pic>
        <p:nvPicPr>
          <p:cNvPr id="7" name="図 6">
            <a:extLst>
              <a:ext uri="{FF2B5EF4-FFF2-40B4-BE49-F238E27FC236}">
                <a16:creationId xmlns:a16="http://schemas.microsoft.com/office/drawing/2014/main" id="{208F6D44-6C8A-443D-B58E-4A50F226F3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51163" y="1584877"/>
            <a:ext cx="4119694" cy="4119694"/>
          </a:xfrm>
          <a:prstGeom prst="rect">
            <a:avLst/>
          </a:prstGeom>
        </p:spPr>
      </p:pic>
    </p:spTree>
    <p:extLst>
      <p:ext uri="{BB962C8B-B14F-4D97-AF65-F5344CB8AC3E}">
        <p14:creationId xmlns:p14="http://schemas.microsoft.com/office/powerpoint/2010/main" val="204158335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710BD2CB-225A-4C66-B83B-A5B17AAB96A3}" vid="{B25C07A6-2048-403B-9CAB-50AED40F9C26}"/>
    </a:ext>
  </a:extLst>
</a:theme>
</file>

<file path=docProps/app.xml><?xml version="1.0" encoding="utf-8"?>
<Properties xmlns="http://schemas.openxmlformats.org/officeDocument/2006/extended-properties" xmlns:vt="http://schemas.openxmlformats.org/officeDocument/2006/docPropsVTypes">
  <Template>blank</Template>
  <TotalTime>365</TotalTime>
  <Words>202</Words>
  <Application>Microsoft Office PowerPoint</Application>
  <PresentationFormat>ワイド画面</PresentationFormat>
  <Paragraphs>53</Paragraphs>
  <Slides>5</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5</vt:i4>
      </vt:variant>
    </vt:vector>
  </HeadingPairs>
  <TitlesOfParts>
    <vt:vector size="10" baseType="lpstr">
      <vt:lpstr>ＭＳ Ｐゴシック</vt:lpstr>
      <vt:lpstr>Arial</vt:lpstr>
      <vt:lpstr>Calibri</vt:lpstr>
      <vt:lpstr>Cambria</vt:lpstr>
      <vt:lpstr>Office テーマ</vt:lpstr>
      <vt:lpstr>福祉用具貸与・介護予防福祉用具貸与</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草加市役所</dc:creator>
  <cp:lastModifiedBy>草加市役所</cp:lastModifiedBy>
  <cp:revision>29</cp:revision>
  <dcterms:created xsi:type="dcterms:W3CDTF">2020-05-27T00:38:00Z</dcterms:created>
  <dcterms:modified xsi:type="dcterms:W3CDTF">2020-06-09T05:30:10Z</dcterms:modified>
</cp:coreProperties>
</file>