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63" r:id="rId2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72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D99A2E-F522-4E79-A8C5-45894CA7F4F2}" type="datetimeFigureOut">
              <a:rPr kumimoji="1" lang="ja-JP" altLang="en-US" smtClean="0"/>
              <a:t>2024/6/5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7B4753-75DD-4862-BEF7-F94BFEAD9B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8471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CE494-ED77-4C5B-9B0C-A7586B3DF786}" type="datetime1">
              <a:rPr kumimoji="1" lang="ja-JP" altLang="en-US" smtClean="0"/>
              <a:t>2024/6/5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BC2-08E4-4264-A78A-0C263072B7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6271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02AF2-C48E-4130-BCDB-8FC07FC6CA73}" type="datetime1">
              <a:rPr kumimoji="1" lang="ja-JP" altLang="en-US" smtClean="0"/>
              <a:t>2024/6/5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BC2-08E4-4264-A78A-0C263072B7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3433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C91A9-0631-4B5E-A0C1-F3B9266AA486}" type="datetime1">
              <a:rPr kumimoji="1" lang="ja-JP" altLang="en-US" smtClean="0"/>
              <a:t>2024/6/5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BC2-08E4-4264-A78A-0C263072B7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2956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3BF4A-1DC0-471D-987B-CEC2E3A723D4}" type="datetime1">
              <a:rPr kumimoji="1" lang="ja-JP" altLang="en-US" smtClean="0"/>
              <a:t>2024/6/5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BC2-08E4-4264-A78A-0C263072B7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029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A26B7-0E02-4717-A4E5-7915B099026D}" type="datetime1">
              <a:rPr kumimoji="1" lang="ja-JP" altLang="en-US" smtClean="0"/>
              <a:t>2024/6/5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BC2-08E4-4264-A78A-0C263072B7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9991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9B739-9A81-4C7F-B0B3-A1DC1F17496C}" type="datetime1">
              <a:rPr kumimoji="1" lang="ja-JP" altLang="en-US" smtClean="0"/>
              <a:t>2024/6/5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BC2-08E4-4264-A78A-0C263072B7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753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EC542-C495-493F-850F-D89B7C6D3628}" type="datetime1">
              <a:rPr kumimoji="1" lang="ja-JP" altLang="en-US" smtClean="0"/>
              <a:t>2024/6/5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BC2-08E4-4264-A78A-0C263072B7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3831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BDF54-5CAC-4585-AE4C-3F5F3D89FE05}" type="datetime1">
              <a:rPr kumimoji="1" lang="ja-JP" altLang="en-US" smtClean="0"/>
              <a:t>2024/6/5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BC2-08E4-4264-A78A-0C263072B7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8913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1299A-0231-4569-B820-3849BBB9A01F}" type="datetime1">
              <a:rPr kumimoji="1" lang="ja-JP" altLang="en-US" smtClean="0"/>
              <a:t>2024/6/5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BC2-08E4-4264-A78A-0C263072B7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3686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E39CC-800D-4756-A885-9488C593338F}" type="datetime1">
              <a:rPr kumimoji="1" lang="ja-JP" altLang="en-US" smtClean="0"/>
              <a:t>2024/6/5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BC2-08E4-4264-A78A-0C263072B7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9411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9DD2A-6D55-47B5-B41D-A1645030ED8F}" type="datetime1">
              <a:rPr kumimoji="1" lang="ja-JP" altLang="en-US" smtClean="0"/>
              <a:t>2024/6/5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BC2-08E4-4264-A78A-0C263072B7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5501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D185F-7B58-4531-9CDB-492E8794A5B9}" type="datetime1">
              <a:rPr kumimoji="1" lang="ja-JP" altLang="en-US" smtClean="0"/>
              <a:t>2024/6/5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5ABC2-08E4-4264-A78A-0C263072B7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8621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9420313" y="6469212"/>
            <a:ext cx="2743200" cy="365125"/>
          </a:xfrm>
        </p:spPr>
        <p:txBody>
          <a:bodyPr/>
          <a:lstStyle/>
          <a:p>
            <a:fld id="{1795ABC2-08E4-4264-A78A-0C263072B7E2}" type="slidenum">
              <a:rPr kumimoji="1" lang="ja-JP" altLang="en-US" smtClean="0"/>
              <a:t>1</a:t>
            </a:fld>
            <a:endParaRPr kumimoji="1" lang="ja-JP" altLang="en-US"/>
          </a:p>
        </p:txBody>
      </p:sp>
      <p:grpSp>
        <p:nvGrpSpPr>
          <p:cNvPr id="6" name="グループ化 5"/>
          <p:cNvGrpSpPr/>
          <p:nvPr/>
        </p:nvGrpSpPr>
        <p:grpSpPr>
          <a:xfrm>
            <a:off x="6943725" y="227296"/>
            <a:ext cx="4923515" cy="6459254"/>
            <a:chOff x="4530436" y="338782"/>
            <a:chExt cx="4382070" cy="5830524"/>
          </a:xfrm>
        </p:grpSpPr>
        <p:grpSp>
          <p:nvGrpSpPr>
            <p:cNvPr id="7" name="グループ化 6"/>
            <p:cNvGrpSpPr/>
            <p:nvPr/>
          </p:nvGrpSpPr>
          <p:grpSpPr>
            <a:xfrm>
              <a:off x="4650314" y="338782"/>
              <a:ext cx="4262192" cy="5830524"/>
              <a:chOff x="0" y="0"/>
              <a:chExt cx="7179697" cy="9091720"/>
            </a:xfrm>
          </p:grpSpPr>
          <p:pic>
            <p:nvPicPr>
              <p:cNvPr id="19" name="図 18">
                <a:extLst>
                  <a:ext uri="{FF2B5EF4-FFF2-40B4-BE49-F238E27FC236}">
                    <a16:creationId xmlns:a16="http://schemas.microsoft.com/office/drawing/2014/main" id="{713D95A1-45CC-4F31-A1C7-02ABBCD5FE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0" y="0"/>
                <a:ext cx="6849669" cy="3603744"/>
              </a:xfrm>
              <a:prstGeom prst="rect">
                <a:avLst/>
              </a:prstGeom>
              <a:noFill/>
            </p:spPr>
          </p:pic>
          <p:pic>
            <p:nvPicPr>
              <p:cNvPr id="20" name="図 19">
                <a:extLst>
                  <a:ext uri="{FF2B5EF4-FFF2-40B4-BE49-F238E27FC236}">
                    <a16:creationId xmlns:a16="http://schemas.microsoft.com/office/drawing/2014/main" id="{0C59FB1C-0FC4-4A0E-BC72-00DF05AAF3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6978" y="3057525"/>
                <a:ext cx="6875763" cy="3627980"/>
              </a:xfrm>
              <a:prstGeom prst="rect">
                <a:avLst/>
              </a:prstGeom>
            </p:spPr>
          </p:pic>
          <p:pic>
            <p:nvPicPr>
              <p:cNvPr id="21" name="図 20">
                <a:extLst>
                  <a:ext uri="{FF2B5EF4-FFF2-40B4-BE49-F238E27FC236}">
                    <a16:creationId xmlns:a16="http://schemas.microsoft.com/office/drawing/2014/main" id="{C048D915-CB81-406D-A43F-24A475B0F6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273" y="5495925"/>
                <a:ext cx="7014424" cy="3595795"/>
              </a:xfrm>
              <a:prstGeom prst="rect">
                <a:avLst/>
              </a:prstGeom>
            </p:spPr>
          </p:pic>
          <p:pic>
            <p:nvPicPr>
              <p:cNvPr id="22" name="図 21">
                <a:extLst>
                  <a:ext uri="{FF2B5EF4-FFF2-40B4-BE49-F238E27FC236}">
                    <a16:creationId xmlns:a16="http://schemas.microsoft.com/office/drawing/2014/main" id="{341E00EE-49B4-4E38-AFF3-2EBDF48718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50000"/>
                        </a14:imgEffect>
                        <a14:imgEffect>
                          <a14:brightnessContrast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83176" y="4305300"/>
                <a:ext cx="2527113" cy="1647825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grpSp>
            <p:nvGrpSpPr>
              <p:cNvPr id="23" name="グループ化 22"/>
              <p:cNvGrpSpPr/>
              <p:nvPr/>
            </p:nvGrpSpPr>
            <p:grpSpPr>
              <a:xfrm>
                <a:off x="710210" y="273715"/>
                <a:ext cx="5231881" cy="8632160"/>
                <a:chOff x="710210" y="273715"/>
                <a:chExt cx="5231881" cy="8632160"/>
              </a:xfrm>
            </p:grpSpPr>
            <p:cxnSp>
              <p:nvCxnSpPr>
                <p:cNvPr id="24" name="直線コネクタ 23">
                  <a:extLst>
                    <a:ext uri="{FF2B5EF4-FFF2-40B4-BE49-F238E27FC236}">
                      <a16:creationId xmlns:a16="http://schemas.microsoft.com/office/drawing/2014/main" id="{4584040D-3F09-4842-9672-C4847AB67266}"/>
                    </a:ext>
                  </a:extLst>
                </p:cNvPr>
                <p:cNvCxnSpPr/>
                <p:nvPr/>
              </p:nvCxnSpPr>
              <p:spPr>
                <a:xfrm>
                  <a:off x="2977160" y="1200150"/>
                  <a:ext cx="174106" cy="3559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直線コネクタ 24">
                  <a:extLst>
                    <a:ext uri="{FF2B5EF4-FFF2-40B4-BE49-F238E27FC236}">
                      <a16:creationId xmlns:a16="http://schemas.microsoft.com/office/drawing/2014/main" id="{F5B33272-DF52-4AC2-8B36-951DE9B19CDE}"/>
                    </a:ext>
                  </a:extLst>
                </p:cNvPr>
                <p:cNvCxnSpPr/>
                <p:nvPr/>
              </p:nvCxnSpPr>
              <p:spPr>
                <a:xfrm flipV="1">
                  <a:off x="1738910" y="1381125"/>
                  <a:ext cx="247650" cy="3810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6" name="グループ化 25"/>
                <p:cNvGrpSpPr/>
                <p:nvPr/>
              </p:nvGrpSpPr>
              <p:grpSpPr>
                <a:xfrm>
                  <a:off x="710210" y="273715"/>
                  <a:ext cx="5231881" cy="8632160"/>
                  <a:chOff x="710210" y="273715"/>
                  <a:chExt cx="5231881" cy="8632160"/>
                </a:xfrm>
              </p:grpSpPr>
              <p:cxnSp>
                <p:nvCxnSpPr>
                  <p:cNvPr id="27" name="直線コネクタ 26">
                    <a:extLst>
                      <a:ext uri="{FF2B5EF4-FFF2-40B4-BE49-F238E27FC236}">
                        <a16:creationId xmlns:a16="http://schemas.microsoft.com/office/drawing/2014/main" id="{5A9D2CC5-7AE2-424E-A94D-1DA11963B84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444135" y="273715"/>
                    <a:ext cx="497956" cy="164435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直線コネクタ 27">
                    <a:extLst>
                      <a:ext uri="{FF2B5EF4-FFF2-40B4-BE49-F238E27FC236}">
                        <a16:creationId xmlns:a16="http://schemas.microsoft.com/office/drawing/2014/main" id="{69C239F7-A7F3-4589-AEF1-E3E8F26E73A2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4901210" y="435640"/>
                    <a:ext cx="555106" cy="126335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直線コネクタ 28">
                    <a:extLst>
                      <a:ext uri="{FF2B5EF4-FFF2-40B4-BE49-F238E27FC236}">
                        <a16:creationId xmlns:a16="http://schemas.microsoft.com/office/drawing/2014/main" id="{D0985D01-3642-422C-B35F-540B0113EFA5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4415435" y="559465"/>
                    <a:ext cx="507481" cy="278735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直線コネクタ 29">
                    <a:extLst>
                      <a:ext uri="{FF2B5EF4-FFF2-40B4-BE49-F238E27FC236}">
                        <a16:creationId xmlns:a16="http://schemas.microsoft.com/office/drawing/2014/main" id="{99FCE65D-8A95-44AE-8677-F920E8E36D53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4034435" y="835690"/>
                    <a:ext cx="393181" cy="221585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直線コネクタ 30">
                    <a:extLst>
                      <a:ext uri="{FF2B5EF4-FFF2-40B4-BE49-F238E27FC236}">
                        <a16:creationId xmlns:a16="http://schemas.microsoft.com/office/drawing/2014/main" id="{AE19BC64-AF3B-4034-8DC6-F536DBD78AEE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3617991" y="1057276"/>
                    <a:ext cx="416444" cy="102264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直線コネクタ 31">
                    <a:extLst>
                      <a:ext uri="{FF2B5EF4-FFF2-40B4-BE49-F238E27FC236}">
                        <a16:creationId xmlns:a16="http://schemas.microsoft.com/office/drawing/2014/main" id="{7716D917-55B4-4301-A045-A779157FD791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3139085" y="1159540"/>
                    <a:ext cx="478906" cy="69185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直線コネクタ 32">
                    <a:extLst>
                      <a:ext uri="{FF2B5EF4-FFF2-40B4-BE49-F238E27FC236}">
                        <a16:creationId xmlns:a16="http://schemas.microsoft.com/office/drawing/2014/main" id="{83B0753D-6F10-4FCC-831A-FABB0BAEEADA}"/>
                      </a:ext>
                    </a:extLst>
                  </p:cNvPr>
                  <p:cNvCxnSpPr/>
                  <p:nvPr/>
                </p:nvCxnSpPr>
                <p:spPr>
                  <a:xfrm>
                    <a:off x="2725778" y="1159540"/>
                    <a:ext cx="260908" cy="4061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直線コネクタ 33">
                    <a:extLst>
                      <a:ext uri="{FF2B5EF4-FFF2-40B4-BE49-F238E27FC236}">
                        <a16:creationId xmlns:a16="http://schemas.microsoft.com/office/drawing/2014/main" id="{EF95FAAD-8B47-4DB7-8E60-98ED3DC41974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2396135" y="1162050"/>
                    <a:ext cx="409575" cy="104775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直線コネクタ 34">
                    <a:extLst>
                      <a:ext uri="{FF2B5EF4-FFF2-40B4-BE49-F238E27FC236}">
                        <a16:creationId xmlns:a16="http://schemas.microsoft.com/office/drawing/2014/main" id="{EC9BFB62-CD0A-4B7F-8E7B-4A4452190BB4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1986560" y="1266825"/>
                    <a:ext cx="409575" cy="114299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直線コネクタ 35">
                    <a:extLst>
                      <a:ext uri="{FF2B5EF4-FFF2-40B4-BE49-F238E27FC236}">
                        <a16:creationId xmlns:a16="http://schemas.microsoft.com/office/drawing/2014/main" id="{0F15622B-F970-4419-A9ED-4AFF41D20DEB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853085" y="1409700"/>
                    <a:ext cx="895350" cy="1905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直線コネクタ 36">
                    <a:extLst>
                      <a:ext uri="{FF2B5EF4-FFF2-40B4-BE49-F238E27FC236}">
                        <a16:creationId xmlns:a16="http://schemas.microsoft.com/office/drawing/2014/main" id="{E8597523-6F68-433B-9B86-30052D31CBA4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719735" y="1600200"/>
                    <a:ext cx="161925" cy="381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直線コネクタ 37">
                    <a:extLst>
                      <a:ext uri="{FF2B5EF4-FFF2-40B4-BE49-F238E27FC236}">
                        <a16:creationId xmlns:a16="http://schemas.microsoft.com/office/drawing/2014/main" id="{46626F61-D9C0-4488-B728-F66D67E69D10}"/>
                      </a:ext>
                    </a:extLst>
                  </p:cNvPr>
                  <p:cNvCxnSpPr/>
                  <p:nvPr/>
                </p:nvCxnSpPr>
                <p:spPr>
                  <a:xfrm>
                    <a:off x="710210" y="1647825"/>
                    <a:ext cx="123825" cy="561975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直線コネクタ 38">
                    <a:extLst>
                      <a:ext uri="{FF2B5EF4-FFF2-40B4-BE49-F238E27FC236}">
                        <a16:creationId xmlns:a16="http://schemas.microsoft.com/office/drawing/2014/main" id="{6ED75603-E348-44FC-B60C-66F1A1FD63CF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843560" y="1914525"/>
                    <a:ext cx="1152525" cy="28575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直線コネクタ 39">
                    <a:extLst>
                      <a:ext uri="{FF2B5EF4-FFF2-40B4-BE49-F238E27FC236}">
                        <a16:creationId xmlns:a16="http://schemas.microsoft.com/office/drawing/2014/main" id="{380E3A94-C0F9-45C1-8A31-0DD79EC69B42}"/>
                      </a:ext>
                    </a:extLst>
                  </p:cNvPr>
                  <p:cNvCxnSpPr/>
                  <p:nvPr/>
                </p:nvCxnSpPr>
                <p:spPr>
                  <a:xfrm>
                    <a:off x="1777644" y="1409700"/>
                    <a:ext cx="361317" cy="74295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直線コネクタ 40">
                    <a:extLst>
                      <a:ext uri="{FF2B5EF4-FFF2-40B4-BE49-F238E27FC236}">
                        <a16:creationId xmlns:a16="http://schemas.microsoft.com/office/drawing/2014/main" id="{2E8D23F9-0BA2-4360-BA45-F5DB7372A1E3}"/>
                      </a:ext>
                    </a:extLst>
                  </p:cNvPr>
                  <p:cNvCxnSpPr/>
                  <p:nvPr/>
                </p:nvCxnSpPr>
                <p:spPr>
                  <a:xfrm flipH="1" flipV="1">
                    <a:off x="2138960" y="2152650"/>
                    <a:ext cx="733425" cy="2466975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直線コネクタ 41">
                    <a:extLst>
                      <a:ext uri="{FF2B5EF4-FFF2-40B4-BE49-F238E27FC236}">
                        <a16:creationId xmlns:a16="http://schemas.microsoft.com/office/drawing/2014/main" id="{09945684-D7A5-4375-B643-824F08DA97B0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1967510" y="3052353"/>
                    <a:ext cx="428625" cy="138522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直線コネクタ 42">
                    <a:extLst>
                      <a:ext uri="{FF2B5EF4-FFF2-40B4-BE49-F238E27FC236}">
                        <a16:creationId xmlns:a16="http://schemas.microsoft.com/office/drawing/2014/main" id="{896461D2-3086-459A-B621-6A79E0BE3825}"/>
                      </a:ext>
                    </a:extLst>
                  </p:cNvPr>
                  <p:cNvCxnSpPr/>
                  <p:nvPr/>
                </p:nvCxnSpPr>
                <p:spPr>
                  <a:xfrm>
                    <a:off x="2862860" y="4600575"/>
                    <a:ext cx="104775" cy="28575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直線コネクタ 43">
                    <a:extLst>
                      <a:ext uri="{FF2B5EF4-FFF2-40B4-BE49-F238E27FC236}">
                        <a16:creationId xmlns:a16="http://schemas.microsoft.com/office/drawing/2014/main" id="{DA594BAD-972F-4AF0-9DC1-D759613CFF08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948585" y="4876800"/>
                    <a:ext cx="19050" cy="131445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直線コネクタ 44">
                    <a:extLst>
                      <a:ext uri="{FF2B5EF4-FFF2-40B4-BE49-F238E27FC236}">
                        <a16:creationId xmlns:a16="http://schemas.microsoft.com/office/drawing/2014/main" id="{E4DF9233-B148-42A6-8A1E-8FF8786C7B9C}"/>
                      </a:ext>
                    </a:extLst>
                  </p:cNvPr>
                  <p:cNvCxnSpPr/>
                  <p:nvPr/>
                </p:nvCxnSpPr>
                <p:spPr>
                  <a:xfrm>
                    <a:off x="2939060" y="5810250"/>
                    <a:ext cx="228600" cy="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直線コネクタ 45">
                    <a:extLst>
                      <a:ext uri="{FF2B5EF4-FFF2-40B4-BE49-F238E27FC236}">
                        <a16:creationId xmlns:a16="http://schemas.microsoft.com/office/drawing/2014/main" id="{4B738DEB-F43C-4DC4-B84D-0ADE63B09C99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900960" y="6200775"/>
                    <a:ext cx="47625" cy="485775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直線コネクタ 46">
                    <a:extLst>
                      <a:ext uri="{FF2B5EF4-FFF2-40B4-BE49-F238E27FC236}">
                        <a16:creationId xmlns:a16="http://schemas.microsoft.com/office/drawing/2014/main" id="{F75AA8E5-9503-4E25-AF01-516514EF991A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281835" y="6677025"/>
                    <a:ext cx="600075" cy="222885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直線コネクタ 47">
                    <a:extLst>
                      <a:ext uri="{FF2B5EF4-FFF2-40B4-BE49-F238E27FC236}">
                        <a16:creationId xmlns:a16="http://schemas.microsoft.com/office/drawing/2014/main" id="{3CEC1DAA-15E9-4D39-80C8-80DEAB8B0D40}"/>
                      </a:ext>
                    </a:extLst>
                  </p:cNvPr>
                  <p:cNvCxnSpPr/>
                  <p:nvPr/>
                </p:nvCxnSpPr>
                <p:spPr>
                  <a:xfrm flipH="1" flipV="1">
                    <a:off x="2043710" y="8810625"/>
                    <a:ext cx="247650" cy="66675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直線コネクタ 48">
                    <a:extLst>
                      <a:ext uri="{FF2B5EF4-FFF2-40B4-BE49-F238E27FC236}">
                        <a16:creationId xmlns:a16="http://schemas.microsoft.com/office/drawing/2014/main" id="{D6444C7C-A9BD-471E-B334-AAEDE1121AE4}"/>
                      </a:ext>
                    </a:extLst>
                  </p:cNvPr>
                  <p:cNvCxnSpPr/>
                  <p:nvPr/>
                </p:nvCxnSpPr>
                <p:spPr>
                  <a:xfrm>
                    <a:off x="2958110" y="5924550"/>
                    <a:ext cx="228600" cy="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直線コネクタ 49">
                    <a:extLst>
                      <a:ext uri="{FF2B5EF4-FFF2-40B4-BE49-F238E27FC236}">
                        <a16:creationId xmlns:a16="http://schemas.microsoft.com/office/drawing/2014/main" id="{7D14456C-4B88-4B45-8C10-C1E2DCD1BBAB}"/>
                      </a:ext>
                    </a:extLst>
                  </p:cNvPr>
                  <p:cNvCxnSpPr/>
                  <p:nvPr/>
                </p:nvCxnSpPr>
                <p:spPr>
                  <a:xfrm>
                    <a:off x="3167660" y="5810250"/>
                    <a:ext cx="9525" cy="142875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8" name="フローチャート: 結合子 7"/>
            <p:cNvSpPr>
              <a:spLocks noChangeArrowheads="1"/>
            </p:cNvSpPr>
            <p:nvPr/>
          </p:nvSpPr>
          <p:spPr bwMode="auto">
            <a:xfrm>
              <a:off x="8071820" y="434906"/>
              <a:ext cx="172085" cy="139700"/>
            </a:xfrm>
            <a:prstGeom prst="flowChartConnector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74295" tIns="8890" rIns="74295" bIns="8890" anchor="t" anchorCtr="0" upright="1">
              <a:noAutofit/>
            </a:bodyPr>
            <a:lstStyle/>
            <a:p>
              <a:endParaRPr lang="ja-JP" altLang="en-US"/>
            </a:p>
          </p:txBody>
        </p:sp>
        <p:sp>
          <p:nvSpPr>
            <p:cNvPr id="9" name="四角形: 角を丸くする 17"/>
            <p:cNvSpPr>
              <a:spLocks noChangeArrowheads="1"/>
            </p:cNvSpPr>
            <p:nvPr/>
          </p:nvSpPr>
          <p:spPr bwMode="auto">
            <a:xfrm>
              <a:off x="7016139" y="2580560"/>
              <a:ext cx="1334480" cy="418465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100000"/>
                <a:lumOff val="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74295" tIns="8890" rIns="74295" bIns="8890" anchor="t" anchorCtr="0" upright="1">
              <a:noAutofit/>
            </a:bodyPr>
            <a:lstStyle/>
            <a:p>
              <a:pPr algn="ctr">
                <a:lnSpc>
                  <a:spcPts val="1400"/>
                </a:lnSpc>
                <a:spcAft>
                  <a:spcPts val="0"/>
                </a:spcAft>
              </a:pPr>
              <a:r>
                <a:rPr lang="ja-JP" altLang="en-US" sz="900" kern="100" dirty="0" smtClean="0">
                  <a:effectLst/>
                  <a:latin typeface="游明朝" panose="02020400000000000000" pitchFamily="18" charset="-128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草加駅東口</a:t>
              </a:r>
              <a:endParaRPr lang="en-US" altLang="ja-JP" sz="900" kern="100" dirty="0" smtClean="0">
                <a:effectLst/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ts val="1400"/>
                </a:lnSpc>
                <a:spcAft>
                  <a:spcPts val="0"/>
                </a:spcAft>
              </a:pPr>
              <a:r>
                <a:rPr lang="ja-JP" sz="900" kern="100" dirty="0" smtClean="0">
                  <a:effectLst/>
                  <a:latin typeface="游明朝" panose="02020400000000000000" pitchFamily="18" charset="-128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（</a:t>
              </a:r>
              <a:r>
                <a:rPr lang="ja-JP" altLang="en-US" sz="900" kern="100" dirty="0" smtClean="0">
                  <a:effectLst/>
                  <a:latin typeface="游明朝" panose="02020400000000000000" pitchFamily="18" charset="-128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中央防災広場北側</a:t>
              </a:r>
              <a:r>
                <a:rPr lang="ja-JP" sz="900" kern="100" dirty="0" smtClean="0">
                  <a:effectLst/>
                  <a:latin typeface="游明朝" panose="02020400000000000000" pitchFamily="18" charset="-128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）</a:t>
              </a:r>
              <a:endParaRPr lang="ja-JP" sz="105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フローチャート: 結合子 9"/>
            <p:cNvSpPr>
              <a:spLocks noChangeArrowheads="1"/>
            </p:cNvSpPr>
            <p:nvPr/>
          </p:nvSpPr>
          <p:spPr bwMode="auto">
            <a:xfrm>
              <a:off x="4936596" y="1509976"/>
              <a:ext cx="172085" cy="139700"/>
            </a:xfrm>
            <a:prstGeom prst="flowChartConnector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74295" tIns="8890" rIns="74295" bIns="8890" anchor="t" anchorCtr="0" upright="1">
              <a:noAutofit/>
            </a:bodyPr>
            <a:lstStyle/>
            <a:p>
              <a:endParaRPr lang="ja-JP" altLang="en-US"/>
            </a:p>
          </p:txBody>
        </p:sp>
        <p:sp>
          <p:nvSpPr>
            <p:cNvPr id="11" name="フローチャート: 結合子 10"/>
            <p:cNvSpPr>
              <a:spLocks noChangeArrowheads="1"/>
            </p:cNvSpPr>
            <p:nvPr/>
          </p:nvSpPr>
          <p:spPr bwMode="auto">
            <a:xfrm>
              <a:off x="7943960" y="3782638"/>
              <a:ext cx="172085" cy="139700"/>
            </a:xfrm>
            <a:prstGeom prst="flowChartConnector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74295" tIns="8890" rIns="74295" bIns="8890" anchor="t" anchorCtr="0" upright="1">
              <a:noAutofit/>
            </a:bodyPr>
            <a:lstStyle/>
            <a:p>
              <a:endParaRPr lang="ja-JP" altLang="en-US"/>
            </a:p>
          </p:txBody>
        </p:sp>
        <p:cxnSp>
          <p:nvCxnSpPr>
            <p:cNvPr id="12" name="直線矢印コネクタ 11"/>
            <p:cNvCxnSpPr>
              <a:stCxn id="22" idx="1"/>
            </p:cNvCxnSpPr>
            <p:nvPr/>
          </p:nvCxnSpPr>
          <p:spPr>
            <a:xfrm flipH="1">
              <a:off x="6513817" y="3628149"/>
              <a:ext cx="382361" cy="394199"/>
            </a:xfrm>
            <a:prstGeom prst="straightConnector1">
              <a:avLst/>
            </a:prstGeom>
            <a:ln w="412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フローチャート: 結合子 12"/>
            <p:cNvSpPr>
              <a:spLocks noChangeArrowheads="1"/>
            </p:cNvSpPr>
            <p:nvPr/>
          </p:nvSpPr>
          <p:spPr bwMode="auto">
            <a:xfrm>
              <a:off x="5705604" y="5892099"/>
              <a:ext cx="172085" cy="139700"/>
            </a:xfrm>
            <a:prstGeom prst="flowChartConnector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74295" tIns="8890" rIns="74295" bIns="8890" anchor="t" anchorCtr="0" upright="1">
              <a:noAutofit/>
            </a:bodyPr>
            <a:lstStyle/>
            <a:p>
              <a:endParaRPr lang="ja-JP" altLang="en-US"/>
            </a:p>
          </p:txBody>
        </p:sp>
        <p:sp>
          <p:nvSpPr>
            <p:cNvPr id="14" name="四角形: 角を丸くする 17"/>
            <p:cNvSpPr>
              <a:spLocks noChangeArrowheads="1"/>
            </p:cNvSpPr>
            <p:nvPr/>
          </p:nvSpPr>
          <p:spPr bwMode="auto">
            <a:xfrm>
              <a:off x="6268459" y="5663776"/>
              <a:ext cx="1333652" cy="418465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100000"/>
                <a:lumOff val="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74295" tIns="8890" rIns="74295" bIns="8890" anchor="t" anchorCtr="0" upright="1">
              <a:noAutofit/>
            </a:bodyPr>
            <a:lstStyle/>
            <a:p>
              <a:pPr algn="ctr">
                <a:lnSpc>
                  <a:spcPts val="1400"/>
                </a:lnSpc>
                <a:spcAft>
                  <a:spcPts val="0"/>
                </a:spcAft>
              </a:pPr>
              <a:r>
                <a:rPr lang="ja-JP" altLang="en-US" sz="900" kern="100" dirty="0" smtClean="0">
                  <a:effectLst/>
                  <a:latin typeface="游明朝" panose="02020400000000000000" pitchFamily="18" charset="-128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谷塚駅東</a:t>
              </a:r>
              <a:r>
                <a:rPr lang="ja-JP" sz="900" kern="100" dirty="0" smtClean="0">
                  <a:effectLst/>
                  <a:latin typeface="游明朝" panose="02020400000000000000" pitchFamily="18" charset="-128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口</a:t>
              </a:r>
              <a:endParaRPr lang="ja-JP" sz="105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indent="57150">
                <a:lnSpc>
                  <a:spcPts val="1400"/>
                </a:lnSpc>
                <a:spcAft>
                  <a:spcPts val="0"/>
                </a:spcAft>
              </a:pPr>
              <a:r>
                <a:rPr lang="ja-JP" sz="900" kern="100" dirty="0" smtClean="0">
                  <a:effectLst/>
                  <a:latin typeface="游明朝" panose="02020400000000000000" pitchFamily="18" charset="-128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（</a:t>
              </a:r>
              <a:r>
                <a:rPr lang="ja-JP" altLang="en-US" sz="900" kern="100" dirty="0" smtClean="0">
                  <a:effectLst/>
                  <a:latin typeface="游明朝" panose="02020400000000000000" pitchFamily="18" charset="-128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駅前ロータリー</a:t>
              </a:r>
              <a:r>
                <a:rPr lang="ja-JP" sz="900" kern="100" dirty="0" smtClean="0">
                  <a:effectLst/>
                  <a:latin typeface="游明朝" panose="02020400000000000000" pitchFamily="18" charset="-128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）</a:t>
              </a:r>
              <a:endParaRPr lang="ja-JP" sz="105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15" name="四角形: 角を丸くする 17"/>
            <p:cNvSpPr>
              <a:spLocks noChangeArrowheads="1"/>
            </p:cNvSpPr>
            <p:nvPr/>
          </p:nvSpPr>
          <p:spPr bwMode="auto">
            <a:xfrm>
              <a:off x="7502462" y="865074"/>
              <a:ext cx="1183367" cy="301727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100000"/>
                <a:lumOff val="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74295" tIns="8890" rIns="74295" bIns="8890" anchor="ctr" anchorCtr="0" upright="1">
              <a:noAutofit/>
            </a:bodyPr>
            <a:lstStyle/>
            <a:p>
              <a:pPr algn="ctr">
                <a:lnSpc>
                  <a:spcPts val="1400"/>
                </a:lnSpc>
                <a:spcAft>
                  <a:spcPts val="0"/>
                </a:spcAft>
              </a:pPr>
              <a:r>
                <a:rPr lang="ja-JP" altLang="en-US" sz="900" kern="100" dirty="0" smtClean="0">
                  <a:effectLst/>
                  <a:latin typeface="游明朝" panose="02020400000000000000" pitchFamily="18" charset="-128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であいの森</a:t>
              </a:r>
              <a:endParaRPr lang="ja-JP" sz="105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16" name="四角形: 角を丸くする 17"/>
            <p:cNvSpPr>
              <a:spLocks noChangeArrowheads="1"/>
            </p:cNvSpPr>
            <p:nvPr/>
          </p:nvSpPr>
          <p:spPr bwMode="auto">
            <a:xfrm>
              <a:off x="4530436" y="562670"/>
              <a:ext cx="1334480" cy="418465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100000"/>
                <a:lumOff val="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74295" tIns="8890" rIns="74295" bIns="8890" anchor="t" anchorCtr="0" upright="1">
              <a:noAutofit/>
            </a:bodyPr>
            <a:lstStyle/>
            <a:p>
              <a:pPr algn="ctr">
                <a:lnSpc>
                  <a:spcPts val="1400"/>
                </a:lnSpc>
                <a:spcAft>
                  <a:spcPts val="0"/>
                </a:spcAft>
              </a:pPr>
              <a:r>
                <a:rPr lang="ja-JP" altLang="en-US" sz="900" kern="100" dirty="0" smtClean="0">
                  <a:effectLst/>
                  <a:latin typeface="游明朝" panose="02020400000000000000" pitchFamily="18" charset="-128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新田駅西口</a:t>
              </a:r>
              <a:endParaRPr lang="en-US" altLang="ja-JP" sz="900" kern="100" dirty="0" smtClean="0">
                <a:effectLst/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ts val="1400"/>
                </a:lnSpc>
                <a:spcAft>
                  <a:spcPts val="0"/>
                </a:spcAft>
              </a:pPr>
              <a:r>
                <a:rPr lang="ja-JP" sz="900" kern="100" dirty="0" smtClean="0">
                  <a:effectLst/>
                  <a:latin typeface="游明朝" panose="02020400000000000000" pitchFamily="18" charset="-128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（</a:t>
              </a:r>
              <a:r>
                <a:rPr lang="ja-JP" altLang="en-US" sz="900" kern="100" dirty="0" smtClean="0">
                  <a:effectLst/>
                  <a:latin typeface="游明朝" panose="02020400000000000000" pitchFamily="18" charset="-128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勤労福祉会館前</a:t>
              </a:r>
              <a:r>
                <a:rPr lang="ja-JP" sz="900" kern="100" dirty="0" smtClean="0">
                  <a:effectLst/>
                  <a:latin typeface="游明朝" panose="02020400000000000000" pitchFamily="18" charset="-128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）</a:t>
              </a:r>
              <a:endParaRPr lang="ja-JP" sz="105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17" name="フローチャート: 結合子 16"/>
            <p:cNvSpPr>
              <a:spLocks noChangeArrowheads="1"/>
            </p:cNvSpPr>
            <p:nvPr/>
          </p:nvSpPr>
          <p:spPr bwMode="auto">
            <a:xfrm>
              <a:off x="5722198" y="2296258"/>
              <a:ext cx="172085" cy="139700"/>
            </a:xfrm>
            <a:prstGeom prst="flowChartConnector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74295" tIns="8890" rIns="74295" bIns="8890" anchor="t" anchorCtr="0" upright="1">
              <a:noAutofit/>
            </a:bodyPr>
            <a:lstStyle/>
            <a:p>
              <a:endParaRPr lang="ja-JP" altLang="en-US"/>
            </a:p>
          </p:txBody>
        </p:sp>
        <p:sp>
          <p:nvSpPr>
            <p:cNvPr id="18" name="四角形: 角を丸くする 17"/>
            <p:cNvSpPr>
              <a:spLocks noChangeArrowheads="1"/>
            </p:cNvSpPr>
            <p:nvPr/>
          </p:nvSpPr>
          <p:spPr bwMode="auto">
            <a:xfrm>
              <a:off x="4803315" y="2610678"/>
              <a:ext cx="1334480" cy="418465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100000"/>
                <a:lumOff val="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74295" tIns="8890" rIns="74295" bIns="8890" anchor="t" anchorCtr="0" upright="1">
              <a:noAutofit/>
            </a:bodyPr>
            <a:lstStyle/>
            <a:p>
              <a:pPr algn="ctr">
                <a:lnSpc>
                  <a:spcPts val="1400"/>
                </a:lnSpc>
                <a:spcAft>
                  <a:spcPts val="0"/>
                </a:spcAft>
              </a:pPr>
              <a:r>
                <a:rPr lang="ja-JP" altLang="en-US" sz="900" kern="100" dirty="0" smtClean="0">
                  <a:effectLst/>
                  <a:latin typeface="游明朝" panose="02020400000000000000" pitchFamily="18" charset="-128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獨協大学前駅東口</a:t>
              </a:r>
              <a:endParaRPr lang="en-US" altLang="ja-JP" sz="900" kern="100" dirty="0" smtClean="0">
                <a:effectLst/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ts val="1400"/>
                </a:lnSpc>
                <a:spcAft>
                  <a:spcPts val="0"/>
                </a:spcAft>
              </a:pPr>
              <a:r>
                <a:rPr lang="ja-JP" sz="900" kern="100" dirty="0" smtClean="0">
                  <a:effectLst/>
                  <a:latin typeface="游明朝" panose="02020400000000000000" pitchFamily="18" charset="-128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（</a:t>
              </a:r>
              <a:r>
                <a:rPr lang="ja-JP" altLang="en-US" sz="900" kern="100" dirty="0" smtClean="0">
                  <a:effectLst/>
                  <a:latin typeface="游明朝" panose="02020400000000000000" pitchFamily="18" charset="-128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駅前ロータリー</a:t>
              </a:r>
              <a:r>
                <a:rPr lang="ja-JP" sz="900" kern="100" dirty="0" smtClean="0">
                  <a:effectLst/>
                  <a:latin typeface="游明朝" panose="02020400000000000000" pitchFamily="18" charset="-128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）</a:t>
              </a:r>
              <a:endParaRPr lang="ja-JP" sz="105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51" name="コンテンツ プレースホルダー 2"/>
          <p:cNvSpPr txBox="1">
            <a:spLocks/>
          </p:cNvSpPr>
          <p:nvPr/>
        </p:nvSpPr>
        <p:spPr>
          <a:xfrm>
            <a:off x="0" y="0"/>
            <a:ext cx="3014596" cy="2272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4925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sz="1600" b="1" u="sng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であいの森</a:t>
            </a:r>
            <a:endParaRPr lang="en-US" altLang="ja-JP" sz="14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54" name="表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778608"/>
              </p:ext>
            </p:extLst>
          </p:nvPr>
        </p:nvGraphicFramePr>
        <p:xfrm>
          <a:off x="90890" y="253583"/>
          <a:ext cx="6786160" cy="620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8521">
                  <a:extLst>
                    <a:ext uri="{9D8B030D-6E8A-4147-A177-3AD203B41FA5}">
                      <a16:colId xmlns:a16="http://schemas.microsoft.com/office/drawing/2014/main" val="2858976117"/>
                    </a:ext>
                  </a:extLst>
                </a:gridCol>
                <a:gridCol w="2659114">
                  <a:extLst>
                    <a:ext uri="{9D8B030D-6E8A-4147-A177-3AD203B41FA5}">
                      <a16:colId xmlns:a16="http://schemas.microsoft.com/office/drawing/2014/main" val="756187439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val="484114623"/>
                    </a:ext>
                  </a:extLst>
                </a:gridCol>
                <a:gridCol w="2695575">
                  <a:extLst>
                    <a:ext uri="{9D8B030D-6E8A-4147-A177-3AD203B41FA5}">
                      <a16:colId xmlns:a16="http://schemas.microsoft.com/office/drawing/2014/main" val="2880526847"/>
                    </a:ext>
                  </a:extLst>
                </a:gridCol>
              </a:tblGrid>
              <a:tr h="78572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（月 火 木 金 コース）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+mn-ea"/>
                        </a:rPr>
                        <a:t>●すこやかクラブ</a:t>
                      </a:r>
                      <a:endParaRPr lang="en-US" altLang="ja-JP" sz="1000" b="1" i="0" u="none" strike="noStrike" dirty="0" smtClean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+mn-ea"/>
                        </a:rPr>
                        <a:t>（利用時間９：００～１</a:t>
                      </a:r>
                      <a:r>
                        <a:rPr lang="en-US" altLang="ja-JP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+mn-ea"/>
                        </a:rPr>
                        <a:t>4</a:t>
                      </a:r>
                      <a:r>
                        <a:rPr lang="ja-JP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+mn-ea"/>
                        </a:rPr>
                        <a:t>：００）</a:t>
                      </a:r>
                    </a:p>
                    <a:p>
                      <a:pPr algn="ctr"/>
                      <a:endParaRPr kumimoji="1" lang="ja-JP" alt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（水 土 日 祝 コース）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+mn-ea"/>
                        </a:rPr>
                        <a:t>●一般利用のみ</a:t>
                      </a:r>
                    </a:p>
                    <a:p>
                      <a:pPr algn="ctr"/>
                      <a:endParaRPr kumimoji="1" lang="ja-JP" alt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06946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8:30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発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すこやかクラブ集合地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1000"/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1000"/>
                    </a:p>
                  </a:txBody>
                  <a:tcPr marL="1922" marR="1922" marT="19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8384038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9:00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着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8:45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発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谷塚駅前東口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097930"/>
                  </a:ext>
                </a:extLst>
              </a:tr>
              <a:tr h="316273">
                <a:tc>
                  <a:txBody>
                    <a:bodyPr/>
                    <a:lstStyle/>
                    <a:p>
                      <a:pPr algn="ctr" fontAlgn="b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9:05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発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草加中央防災広場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中央二丁目公園トイレ前）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7019065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9:20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発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獨協大学前駅東口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9:20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発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獨協大学前駅東口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5928076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9:30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発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勤労福祉会館（会館建物側）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9:30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発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勤労福祉会館（会館建物側）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0560856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9:45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着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9:50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着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528735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576468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10:15</a:t>
                      </a:r>
                      <a:r>
                        <a:rPr lang="ja-JP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発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草加中央防災広場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中央二丁目公園トイレ前）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9875210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10:30</a:t>
                      </a:r>
                      <a:r>
                        <a:rPr lang="ja-JP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発</a:t>
                      </a:r>
                      <a:endParaRPr lang="ja-JP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獨協大学前駅東口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2723465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10:40</a:t>
                      </a:r>
                      <a:r>
                        <a:rPr lang="ja-JP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発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勤労福祉会館（会館建物側）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ja-JP" altLang="en-US" sz="1000" dirty="0"/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1000" dirty="0"/>
                    </a:p>
                  </a:txBody>
                  <a:tcPr marL="1922" marR="1922" marT="19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6431874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10:55</a:t>
                      </a:r>
                      <a:r>
                        <a:rPr lang="ja-JP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着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10:50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発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8502540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b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11:10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着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勤労福祉会館（道路挟んでマンション側）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3550416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11:15</a:t>
                      </a:r>
                      <a:r>
                        <a:rPr lang="ja-JP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発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11:20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着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獨協大学前駅東口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9955614"/>
                  </a:ext>
                </a:extLst>
              </a:tr>
              <a:tr h="31627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11:30</a:t>
                      </a:r>
                      <a:r>
                        <a:rPr lang="ja-JP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着</a:t>
                      </a:r>
                      <a:endParaRPr lang="ja-JP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獨協大学前駅東口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11:35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着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草加中央防災広場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中央二丁目公園トイレ前）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020379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11:45</a:t>
                      </a:r>
                      <a:r>
                        <a:rPr lang="ja-JP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着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12:00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着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374553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4201269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13:00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発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13:00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発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200693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13:20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着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勤労福祉会館（道路挟んでマンション側）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13:20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着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勤労福祉会館（道路挟んでマンション側）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267397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13:30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着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獨協大学前駅東口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13:30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着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獨協大学前駅東口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85808"/>
                  </a:ext>
                </a:extLst>
              </a:tr>
              <a:tr h="31627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13:45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着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13:45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着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草加中央防災広場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中央二丁目公園トイレ前）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360112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b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14:00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着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谷塚駅東口</a:t>
                      </a:r>
                      <a:endParaRPr lang="zh-TW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426804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14:00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発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であいの森（すこやかクラブ）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14:30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着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231602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14:30</a:t>
                      </a:r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着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すこやかクラブ　集合地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857034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15:30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発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861790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15:30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発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15:50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着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勤労福祉会館（道路挟んでマンション側）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451203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15:50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着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勤労福祉会館（道路挟んでマンション側）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16:00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着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獨協大学前駅東口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023461"/>
                  </a:ext>
                </a:extLst>
              </a:tr>
              <a:tr h="31627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16:00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着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獨協大学前駅東口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16:15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着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草加中央防災広場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中央二丁目公園トイレ前）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6772722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16:15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着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草加中央防災広場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中央二丁目公園トイレ前）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16:30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着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谷塚駅東口</a:t>
                      </a:r>
                      <a:endParaRPr lang="zh-TW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70771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807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黄色がかったオレンジ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2415</TotalTime>
  <Words>398</Words>
  <Application>Microsoft Office PowerPoint</Application>
  <PresentationFormat>ワイド画面</PresentationFormat>
  <Paragraphs>102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HG丸ｺﾞｼｯｸM-PRO</vt:lpstr>
      <vt:lpstr>メイリオ</vt:lpstr>
      <vt:lpstr>游ゴシック</vt:lpstr>
      <vt:lpstr>游ゴシック Light</vt:lpstr>
      <vt:lpstr>游明朝</vt:lpstr>
      <vt:lpstr>Arial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草加市役所</dc:creator>
  <cp:lastModifiedBy>草加市役所</cp:lastModifiedBy>
  <cp:revision>154</cp:revision>
  <cp:lastPrinted>2024-04-14T23:59:11Z</cp:lastPrinted>
  <dcterms:created xsi:type="dcterms:W3CDTF">2023-04-20T04:42:43Z</dcterms:created>
  <dcterms:modified xsi:type="dcterms:W3CDTF">2024-06-05T10:08:29Z</dcterms:modified>
</cp:coreProperties>
</file>