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3" r:id="rId2"/>
    <p:sldId id="261" r:id="rId3"/>
    <p:sldId id="262" r:id="rId4"/>
    <p:sldId id="264" r:id="rId5"/>
    <p:sldId id="267" r:id="rId6"/>
  </p:sldIdLst>
  <p:sldSz cx="9906000" cy="6858000" type="A4"/>
  <p:notesSz cx="673576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766F"/>
    <a:srgbClr val="CCECFF"/>
    <a:srgbClr val="CCFF99"/>
    <a:srgbClr val="FFCCCC"/>
    <a:srgbClr val="F8E4E0"/>
    <a:srgbClr val="F7E1DD"/>
    <a:srgbClr val="008000"/>
    <a:srgbClr val="99FF99"/>
    <a:srgbClr val="CCFF33"/>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53" autoAdjust="0"/>
    <p:restoredTop sz="86386" autoAdjust="0"/>
  </p:normalViewPr>
  <p:slideViewPr>
    <p:cSldViewPr snapToGrid="0">
      <p:cViewPr varScale="1">
        <p:scale>
          <a:sx n="115" d="100"/>
          <a:sy n="115" d="100"/>
        </p:scale>
        <p:origin x="1080" y="102"/>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3555"/>
          </a:xfrm>
          <a:prstGeom prst="rect">
            <a:avLst/>
          </a:prstGeom>
        </p:spPr>
        <p:txBody>
          <a:bodyPr vert="horz" lIns="90681" tIns="45341" rIns="90681" bIns="4534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2" y="0"/>
            <a:ext cx="2918621" cy="493555"/>
          </a:xfrm>
          <a:prstGeom prst="rect">
            <a:avLst/>
          </a:prstGeom>
        </p:spPr>
        <p:txBody>
          <a:bodyPr vert="horz" lIns="90681" tIns="45341" rIns="90681" bIns="45341" rtlCol="0"/>
          <a:lstStyle>
            <a:lvl1pPr algn="r">
              <a:defRPr sz="1200"/>
            </a:lvl1pPr>
          </a:lstStyle>
          <a:p>
            <a:fld id="{5150CFCD-E014-4F45-BF55-93F121507D7E}" type="datetimeFigureOut">
              <a:rPr kumimoji="1" lang="ja-JP" altLang="en-US" smtClean="0"/>
              <a:t>2023/3/30</a:t>
            </a:fld>
            <a:endParaRPr kumimoji="1" lang="ja-JP" altLang="en-US"/>
          </a:p>
        </p:txBody>
      </p:sp>
      <p:sp>
        <p:nvSpPr>
          <p:cNvPr id="4" name="スライド イメージ プレースホルダー 3"/>
          <p:cNvSpPr>
            <a:spLocks noGrp="1" noRot="1" noChangeAspect="1"/>
          </p:cNvSpPr>
          <p:nvPr>
            <p:ph type="sldImg" idx="2"/>
          </p:nvPr>
        </p:nvSpPr>
        <p:spPr>
          <a:xfrm>
            <a:off x="695325" y="741363"/>
            <a:ext cx="5345113" cy="3700462"/>
          </a:xfrm>
          <a:prstGeom prst="rect">
            <a:avLst/>
          </a:prstGeom>
          <a:noFill/>
          <a:ln w="12700">
            <a:solidFill>
              <a:prstClr val="black"/>
            </a:solidFill>
          </a:ln>
        </p:spPr>
        <p:txBody>
          <a:bodyPr vert="horz" lIns="90681" tIns="45341" rIns="90681" bIns="45341" rtlCol="0" anchor="ctr"/>
          <a:lstStyle/>
          <a:p>
            <a:endParaRPr lang="ja-JP" altLang="en-US"/>
          </a:p>
        </p:txBody>
      </p:sp>
      <p:sp>
        <p:nvSpPr>
          <p:cNvPr id="5" name="ノート プレースホルダー 4"/>
          <p:cNvSpPr>
            <a:spLocks noGrp="1"/>
          </p:cNvSpPr>
          <p:nvPr>
            <p:ph type="body" sz="quarter" idx="3"/>
          </p:nvPr>
        </p:nvSpPr>
        <p:spPr>
          <a:xfrm>
            <a:off x="673891" y="4689554"/>
            <a:ext cx="5387982" cy="4441989"/>
          </a:xfrm>
          <a:prstGeom prst="rect">
            <a:avLst/>
          </a:prstGeom>
        </p:spPr>
        <p:txBody>
          <a:bodyPr vert="horz" lIns="90681" tIns="45341" rIns="90681" bIns="45341"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7532"/>
            <a:ext cx="2918621" cy="493554"/>
          </a:xfrm>
          <a:prstGeom prst="rect">
            <a:avLst/>
          </a:prstGeom>
        </p:spPr>
        <p:txBody>
          <a:bodyPr vert="horz" lIns="90681" tIns="45341" rIns="90681" bIns="4534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2" y="9377532"/>
            <a:ext cx="2918621" cy="493554"/>
          </a:xfrm>
          <a:prstGeom prst="rect">
            <a:avLst/>
          </a:prstGeom>
        </p:spPr>
        <p:txBody>
          <a:bodyPr vert="horz" lIns="90681" tIns="45341" rIns="90681" bIns="45341" rtlCol="0" anchor="b"/>
          <a:lstStyle>
            <a:lvl1pPr algn="r">
              <a:defRPr sz="1200"/>
            </a:lvl1pPr>
          </a:lstStyle>
          <a:p>
            <a:fld id="{EB5D162F-F399-4302-BBD9-12F3427E1CD9}" type="slidenum">
              <a:rPr kumimoji="1" lang="ja-JP" altLang="en-US" smtClean="0"/>
              <a:t>‹#›</a:t>
            </a:fld>
            <a:endParaRPr kumimoji="1" lang="ja-JP" altLang="en-US"/>
          </a:p>
        </p:txBody>
      </p:sp>
    </p:spTree>
    <p:extLst>
      <p:ext uri="{BB962C8B-B14F-4D97-AF65-F5344CB8AC3E}">
        <p14:creationId xmlns:p14="http://schemas.microsoft.com/office/powerpoint/2010/main" val="16261841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371603"/>
            <a:ext cx="850265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742950" y="3505200"/>
            <a:ext cx="69342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cxnSp>
        <p:nvCxnSpPr>
          <p:cNvPr id="8" name="Straight Connector 7"/>
          <p:cNvCxnSpPr/>
          <p:nvPr/>
        </p:nvCxnSpPr>
        <p:spPr>
          <a:xfrm>
            <a:off x="742950" y="3398520"/>
            <a:ext cx="850265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82506" y="2362201"/>
            <a:ext cx="84201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82506" y="4626867"/>
            <a:ext cx="84201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cxnSp>
        <p:nvCxnSpPr>
          <p:cNvPr id="7" name="Straight Connector 6"/>
          <p:cNvCxnSpPr/>
          <p:nvPr/>
        </p:nvCxnSpPr>
        <p:spPr>
          <a:xfrm>
            <a:off x="792480" y="4599432"/>
            <a:ext cx="850265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95300" y="1673352"/>
            <a:ext cx="437515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35550" y="1673352"/>
            <a:ext cx="437515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95300" y="1676401"/>
            <a:ext cx="425958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95300" y="2438400"/>
            <a:ext cx="425958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151120" y="1676401"/>
            <a:ext cx="425958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151120" y="2438400"/>
            <a:ext cx="425958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cxnSp>
        <p:nvCxnSpPr>
          <p:cNvPr id="11" name="Straight Connector 10"/>
          <p:cNvCxnSpPr/>
          <p:nvPr/>
        </p:nvCxnSpPr>
        <p:spPr>
          <a:xfrm rot="5400000">
            <a:off x="2598851" y="4045790"/>
            <a:ext cx="4709160" cy="86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5300" y="792080"/>
            <a:ext cx="2318004"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219450" y="792080"/>
            <a:ext cx="619125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95302" y="2130555"/>
            <a:ext cx="2318004"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cxnSp>
        <p:nvCxnSpPr>
          <p:cNvPr id="9" name="Straight Connector 8"/>
          <p:cNvCxnSpPr/>
          <p:nvPr/>
        </p:nvCxnSpPr>
        <p:spPr>
          <a:xfrm rot="5400000">
            <a:off x="218201" y="3580142"/>
            <a:ext cx="5577840" cy="17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5300" y="792480"/>
            <a:ext cx="2321237"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3096828" y="838201"/>
            <a:ext cx="6396423"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アイコンをクリックして図を追加</a:t>
            </a:r>
            <a:endParaRPr lang="en-US" dirty="0"/>
          </a:p>
        </p:txBody>
      </p:sp>
      <p:sp>
        <p:nvSpPr>
          <p:cNvPr id="4" name="Text Placeholder 3"/>
          <p:cNvSpPr>
            <a:spLocks noGrp="1"/>
          </p:cNvSpPr>
          <p:nvPr>
            <p:ph type="body" sz="half" idx="2"/>
          </p:nvPr>
        </p:nvSpPr>
        <p:spPr>
          <a:xfrm>
            <a:off x="495300" y="2133600"/>
            <a:ext cx="2318004"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609601"/>
            <a:ext cx="222885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95300" y="609601"/>
            <a:ext cx="652145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852C4C-9531-4B6E-8189-D10B4D8B8584}"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906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95300" y="533401"/>
            <a:ext cx="89154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95300" y="1600200"/>
            <a:ext cx="89154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906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95300" y="18288"/>
            <a:ext cx="3136900" cy="329184"/>
          </a:xfrm>
          <a:prstGeom prst="rect">
            <a:avLst/>
          </a:prstGeom>
        </p:spPr>
        <p:txBody>
          <a:bodyPr vert="horz" lIns="91440" tIns="45720" rIns="91440" bIns="45720" rtlCol="0" anchor="ctr"/>
          <a:lstStyle>
            <a:lvl1pPr algn="l">
              <a:defRPr sz="1200">
                <a:solidFill>
                  <a:srgbClr val="FFFFFF"/>
                </a:solidFill>
              </a:defRPr>
            </a:lvl1pPr>
          </a:lstStyle>
          <a:p>
            <a:fld id="{7873F11E-E64D-41F0-914F-7F977F8A8F97}" type="datetimeFigureOut">
              <a:rPr kumimoji="1" lang="ja-JP" altLang="en-US" smtClean="0"/>
              <a:t>2023/3/30</a:t>
            </a:fld>
            <a:endParaRPr kumimoji="1" lang="ja-JP" altLang="en-US" dirty="0"/>
          </a:p>
        </p:txBody>
      </p:sp>
      <p:sp>
        <p:nvSpPr>
          <p:cNvPr id="5" name="Footer Placeholder 4"/>
          <p:cNvSpPr>
            <a:spLocks noGrp="1"/>
          </p:cNvSpPr>
          <p:nvPr>
            <p:ph type="ftr" sz="quarter" idx="3"/>
          </p:nvPr>
        </p:nvSpPr>
        <p:spPr>
          <a:xfrm>
            <a:off x="3714750" y="18288"/>
            <a:ext cx="44577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dirty="0"/>
          </a:p>
        </p:txBody>
      </p:sp>
      <p:sp>
        <p:nvSpPr>
          <p:cNvPr id="6" name="Slide Number Placeholder 5"/>
          <p:cNvSpPr>
            <a:spLocks noGrp="1"/>
          </p:cNvSpPr>
          <p:nvPr>
            <p:ph type="sldNum" sz="quarter" idx="4"/>
          </p:nvPr>
        </p:nvSpPr>
        <p:spPr>
          <a:xfrm>
            <a:off x="8255000" y="18288"/>
            <a:ext cx="1155700" cy="329184"/>
          </a:xfrm>
          <a:prstGeom prst="rect">
            <a:avLst/>
          </a:prstGeom>
        </p:spPr>
        <p:txBody>
          <a:bodyPr vert="horz" lIns="91440" tIns="45720" rIns="91440" bIns="45720" rtlCol="0" anchor="ctr"/>
          <a:lstStyle>
            <a:lvl1pPr algn="l">
              <a:defRPr sz="1400" b="1">
                <a:solidFill>
                  <a:srgbClr val="FFFFFF"/>
                </a:solidFill>
              </a:defRPr>
            </a:lvl1pPr>
          </a:lstStyle>
          <a:p>
            <a:fld id="{27852C4C-9531-4B6E-8189-D10B4D8B8584}"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109330" y="367749"/>
            <a:ext cx="9710530" cy="63709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sp>
        <p:nvSpPr>
          <p:cNvPr id="22" name="タイトル 1"/>
          <p:cNvSpPr txBox="1">
            <a:spLocks/>
          </p:cNvSpPr>
          <p:nvPr/>
        </p:nvSpPr>
        <p:spPr>
          <a:xfrm>
            <a:off x="109330" y="385700"/>
            <a:ext cx="5958961" cy="474037"/>
          </a:xfrm>
          <a:prstGeom prst="rect">
            <a:avLst/>
          </a:prstGeom>
          <a:solidFill>
            <a:srgbClr val="008000"/>
          </a:solidFill>
        </p:spPr>
        <p:txBody>
          <a:bodyPr vert="horz" lIns="91440" tIns="45720" rIns="91440" bIns="45720" rtlCol="0" anchor="ctr">
            <a:noAutofit/>
          </a:bodyPr>
          <a:lstStyle>
            <a:lvl1pPr algn="l" defTabSz="914400" rtl="0" eaLnBrk="1" latinLnBrk="0" hangingPunct="1">
              <a:spcBef>
                <a:spcPct val="0"/>
              </a:spcBef>
              <a:buNone/>
              <a:defRPr kumimoji="1" sz="4000" kern="1200" spc="-100" baseline="0">
                <a:solidFill>
                  <a:schemeClr val="tx2"/>
                </a:solidFill>
                <a:latin typeface="+mj-lt"/>
                <a:ea typeface="+mj-ea"/>
                <a:cs typeface="+mj-cs"/>
              </a:defRPr>
            </a:lvl1pPr>
          </a:lstStyle>
          <a:p>
            <a:pPr algn="ctr"/>
            <a:r>
              <a:rPr lang="ja-JP" altLang="en-US" sz="2200" b="1" spc="0" dirty="0" smtClean="0">
                <a:solidFill>
                  <a:schemeClr val="bg1"/>
                </a:solidFill>
                <a:latin typeface="Meiryo UI" panose="020B0604030504040204" pitchFamily="50" charset="-128"/>
                <a:ea typeface="Meiryo UI" panose="020B0604030504040204" pitchFamily="50" charset="-128"/>
              </a:rPr>
              <a:t>草加市個人情報保護法施行</a:t>
            </a:r>
            <a:r>
              <a:rPr lang="ja-JP" altLang="en-US" sz="2200" b="1" spc="0" dirty="0" smtClean="0">
                <a:solidFill>
                  <a:schemeClr val="bg1"/>
                </a:solidFill>
                <a:latin typeface="Meiryo UI" panose="020B0604030504040204" pitchFamily="50" charset="-128"/>
                <a:ea typeface="Meiryo UI" panose="020B0604030504040204" pitchFamily="50" charset="-128"/>
              </a:rPr>
              <a:t>条例の概要について</a:t>
            </a:r>
            <a:endParaRPr lang="ja-JP" altLang="en-US" sz="2200" b="1" spc="0" dirty="0">
              <a:solidFill>
                <a:schemeClr val="bg1"/>
              </a:solidFill>
              <a:latin typeface="Meiryo UI" panose="020B0604030504040204" pitchFamily="50" charset="-128"/>
              <a:ea typeface="Meiryo UI" panose="020B0604030504040204" pitchFamily="50" charset="-128"/>
            </a:endParaRPr>
          </a:p>
        </p:txBody>
      </p:sp>
      <p:sp>
        <p:nvSpPr>
          <p:cNvPr id="26" name="タイトル 1"/>
          <p:cNvSpPr txBox="1">
            <a:spLocks/>
          </p:cNvSpPr>
          <p:nvPr/>
        </p:nvSpPr>
        <p:spPr>
          <a:xfrm>
            <a:off x="383152" y="1140466"/>
            <a:ext cx="9436708" cy="1615227"/>
          </a:xfrm>
          <a:prstGeom prst="rect">
            <a:avLst/>
          </a:prstGeom>
          <a:solidFill>
            <a:srgbClr val="CCFF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2200"/>
              </a:lnSpc>
            </a:pPr>
            <a:r>
              <a:rPr lang="ja-JP" altLang="en-US" sz="1600" dirty="0" smtClean="0">
                <a:latin typeface="Meiryo UI" panose="020B0604030504040204" pitchFamily="50" charset="-128"/>
                <a:ea typeface="Meiryo UI" panose="020B0604030504040204" pitchFamily="50" charset="-128"/>
              </a:rPr>
              <a:t>　</a:t>
            </a:r>
            <a:r>
              <a:rPr lang="ja-JP" altLang="ja-JP" sz="1600" b="1" u="sng" dirty="0">
                <a:latin typeface="Meiryo UI" panose="020B0604030504040204" pitchFamily="50" charset="-128"/>
                <a:ea typeface="Meiryo UI" panose="020B0604030504040204" pitchFamily="50" charset="-128"/>
              </a:rPr>
              <a:t>令和３年５月１９日</a:t>
            </a:r>
            <a:r>
              <a:rPr lang="ja-JP" altLang="ja-JP" sz="1600" dirty="0">
                <a:latin typeface="Meiryo UI" panose="020B0604030504040204" pitchFamily="50" charset="-128"/>
                <a:ea typeface="Meiryo UI" panose="020B0604030504040204" pitchFamily="50" charset="-128"/>
              </a:rPr>
              <a:t>に、「デジタル社会の形成を図るための関係法律の整備に関する法律」が公布され、</a:t>
            </a:r>
            <a:r>
              <a:rPr lang="ja-JP" altLang="ja-JP" sz="1600" b="1" u="sng" dirty="0">
                <a:latin typeface="Meiryo UI" panose="020B0604030504040204" pitchFamily="50" charset="-128"/>
                <a:ea typeface="Meiryo UI" panose="020B0604030504040204" pitchFamily="50" charset="-128"/>
              </a:rPr>
              <a:t>その法律には、個人情報保護法の改正が含まれています</a:t>
            </a:r>
            <a:r>
              <a:rPr lang="ja-JP" altLang="ja-JP" sz="1600" dirty="0">
                <a:latin typeface="Meiryo UI" panose="020B0604030504040204" pitchFamily="50" charset="-128"/>
                <a:ea typeface="Meiryo UI" panose="020B0604030504040204" pitchFamily="50" charset="-128"/>
              </a:rPr>
              <a:t>。</a:t>
            </a:r>
          </a:p>
          <a:p>
            <a:pPr algn="l">
              <a:lnSpc>
                <a:spcPts val="2200"/>
              </a:lnSpc>
            </a:pPr>
            <a:r>
              <a:rPr lang="ja-JP" altLang="en-US" sz="1600" dirty="0" smtClean="0">
                <a:latin typeface="Meiryo UI" panose="020B0604030504040204" pitchFamily="50" charset="-128"/>
                <a:ea typeface="Meiryo UI" panose="020B0604030504040204" pitchFamily="50" charset="-128"/>
              </a:rPr>
              <a:t>　</a:t>
            </a:r>
            <a:r>
              <a:rPr lang="ja-JP" altLang="ja-JP" sz="1600" b="1" u="sng" dirty="0" smtClean="0">
                <a:latin typeface="Meiryo UI" panose="020B0604030504040204" pitchFamily="50" charset="-128"/>
                <a:ea typeface="Meiryo UI" panose="020B0604030504040204" pitchFamily="50" charset="-128"/>
              </a:rPr>
              <a:t>この</a:t>
            </a:r>
            <a:r>
              <a:rPr lang="ja-JP" altLang="ja-JP" sz="1600" b="1" u="sng" dirty="0">
                <a:latin typeface="Meiryo UI" panose="020B0604030504040204" pitchFamily="50" charset="-128"/>
                <a:ea typeface="Meiryo UI" panose="020B0604030504040204" pitchFamily="50" charset="-128"/>
              </a:rPr>
              <a:t>改正は、</a:t>
            </a:r>
            <a:r>
              <a:rPr lang="ja-JP" altLang="ja-JP" sz="1600" dirty="0">
                <a:latin typeface="Meiryo UI" panose="020B0604030504040204" pitchFamily="50" charset="-128"/>
                <a:ea typeface="Meiryo UI" panose="020B0604030504040204" pitchFamily="50" charset="-128"/>
              </a:rPr>
              <a:t>個人情報保護法、行政機関個人情報保護法、独立行政法人等個人情報保護法の３本の法律を１本の法律に統合するとともに、</a:t>
            </a:r>
            <a:r>
              <a:rPr lang="ja-JP" altLang="ja-JP" sz="1600" b="1" u="sng" dirty="0">
                <a:latin typeface="Meiryo UI" panose="020B0604030504040204" pitchFamily="50" charset="-128"/>
                <a:ea typeface="Meiryo UI" panose="020B0604030504040204" pitchFamily="50" charset="-128"/>
              </a:rPr>
              <a:t>地方公共団体の個人情報保護制度についても統合後の法律において、全国的な共通ルールを規定し、個人情報の取扱いについて、国、地方、民間において統一するもの</a:t>
            </a:r>
            <a:r>
              <a:rPr lang="ja-JP" altLang="ja-JP" sz="1600" dirty="0">
                <a:latin typeface="Meiryo UI" panose="020B0604030504040204" pitchFamily="50" charset="-128"/>
                <a:ea typeface="Meiryo UI" panose="020B0604030504040204" pitchFamily="50" charset="-128"/>
              </a:rPr>
              <a:t>です</a:t>
            </a:r>
            <a:r>
              <a:rPr lang="ja-JP" altLang="ja-JP" sz="1600" dirty="0" smtClean="0">
                <a:latin typeface="Meiryo UI" panose="020B0604030504040204" pitchFamily="50" charset="-128"/>
                <a:ea typeface="Meiryo UI" panose="020B0604030504040204" pitchFamily="50" charset="-128"/>
              </a:rPr>
              <a:t>。</a:t>
            </a:r>
            <a:endParaRPr lang="ja-JP" altLang="ja-JP" sz="1600" dirty="0">
              <a:latin typeface="Meiryo UI" panose="020B0604030504040204" pitchFamily="50" charset="-128"/>
              <a:ea typeface="Meiryo UI" panose="020B0604030504040204" pitchFamily="50" charset="-128"/>
            </a:endParaRPr>
          </a:p>
        </p:txBody>
      </p:sp>
      <p:sp>
        <p:nvSpPr>
          <p:cNvPr id="52" name="タイトル 1"/>
          <p:cNvSpPr txBox="1">
            <a:spLocks/>
          </p:cNvSpPr>
          <p:nvPr/>
        </p:nvSpPr>
        <p:spPr>
          <a:xfrm>
            <a:off x="253234" y="961148"/>
            <a:ext cx="4791803"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smtClean="0">
                <a:solidFill>
                  <a:schemeClr val="bg1"/>
                </a:solidFill>
                <a:latin typeface="Meiryo UI" panose="020B0604030504040204" pitchFamily="50" charset="-128"/>
                <a:ea typeface="Meiryo UI" panose="020B0604030504040204" pitchFamily="50" charset="-128"/>
              </a:rPr>
              <a:t>１　個人情報保護法の改正について</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2"/>
          <a:stretch>
            <a:fillRect/>
          </a:stretch>
        </p:blipFill>
        <p:spPr>
          <a:xfrm>
            <a:off x="883805" y="2755693"/>
            <a:ext cx="8161579" cy="3972450"/>
          </a:xfrm>
          <a:prstGeom prst="rect">
            <a:avLst/>
          </a:prstGeom>
        </p:spPr>
      </p:pic>
      <p:sp>
        <p:nvSpPr>
          <p:cNvPr id="2" name="テキスト ボックス 1"/>
          <p:cNvSpPr txBox="1"/>
          <p:nvPr/>
        </p:nvSpPr>
        <p:spPr>
          <a:xfrm>
            <a:off x="9453093" y="6387921"/>
            <a:ext cx="366767"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１</a:t>
            </a:r>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69650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109330" y="367749"/>
            <a:ext cx="9710530" cy="63709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sp>
        <p:nvSpPr>
          <p:cNvPr id="26" name="タイトル 1"/>
          <p:cNvSpPr txBox="1">
            <a:spLocks/>
          </p:cNvSpPr>
          <p:nvPr/>
        </p:nvSpPr>
        <p:spPr>
          <a:xfrm>
            <a:off x="383152" y="677899"/>
            <a:ext cx="9436708" cy="1678936"/>
          </a:xfrm>
          <a:prstGeom prst="rect">
            <a:avLst/>
          </a:prstGeom>
          <a:solidFill>
            <a:srgbClr val="CCFF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2200"/>
              </a:lnSpc>
            </a:pPr>
            <a:r>
              <a:rPr lang="ja-JP" altLang="en-US" sz="1600" dirty="0" smtClean="0">
                <a:latin typeface="Meiryo UI" panose="020B0604030504040204" pitchFamily="50" charset="-128"/>
                <a:ea typeface="Meiryo UI" panose="020B0604030504040204" pitchFamily="50" charset="-128"/>
              </a:rPr>
              <a:t>　本市を始めとした地方公共団体では、各地方公共団体が定めた個人情報保護条例に基づき個人情報保護制度が運用されていましたが、今回の法改正に伴い、</a:t>
            </a:r>
            <a:r>
              <a:rPr lang="ja-JP" altLang="en-US" sz="1600" b="1" u="sng" dirty="0" smtClean="0">
                <a:latin typeface="Meiryo UI" panose="020B0604030504040204" pitchFamily="50" charset="-128"/>
                <a:ea typeface="Meiryo UI" panose="020B0604030504040204" pitchFamily="50" charset="-128"/>
              </a:rPr>
              <a:t>今後</a:t>
            </a:r>
            <a:r>
              <a:rPr lang="ja-JP" altLang="en-US" sz="1600" b="1" u="sng" dirty="0">
                <a:latin typeface="Meiryo UI" panose="020B0604030504040204" pitchFamily="50" charset="-128"/>
                <a:ea typeface="Meiryo UI" panose="020B0604030504040204" pitchFamily="50" charset="-128"/>
              </a:rPr>
              <a:t>は、法律の的確な運用を確保するため、国のガイドラインに基づき運用する</a:t>
            </a:r>
            <a:r>
              <a:rPr lang="ja-JP" altLang="en-US" sz="1600" dirty="0">
                <a:latin typeface="Meiryo UI" panose="020B0604030504040204" pitchFamily="50" charset="-128"/>
                <a:ea typeface="Meiryo UI" panose="020B0604030504040204" pitchFamily="50" charset="-128"/>
              </a:rPr>
              <a:t>ことと</a:t>
            </a:r>
            <a:r>
              <a:rPr lang="ja-JP" altLang="en-US" sz="1600" dirty="0" smtClean="0">
                <a:latin typeface="Meiryo UI" panose="020B0604030504040204" pitchFamily="50" charset="-128"/>
                <a:ea typeface="Meiryo UI" panose="020B0604030504040204" pitchFamily="50" charset="-128"/>
              </a:rPr>
              <a:t>なりました。</a:t>
            </a:r>
            <a:endParaRPr lang="en-US" altLang="ja-JP" sz="1600" dirty="0" smtClean="0">
              <a:latin typeface="Meiryo UI" panose="020B0604030504040204" pitchFamily="50" charset="-128"/>
              <a:ea typeface="Meiryo UI" panose="020B0604030504040204" pitchFamily="50" charset="-128"/>
            </a:endParaRPr>
          </a:p>
          <a:p>
            <a:pPr algn="l">
              <a:lnSpc>
                <a:spcPts val="2200"/>
              </a:lnSpc>
            </a:pPr>
            <a:r>
              <a:rPr lang="ja-JP" altLang="en-US" sz="1600" dirty="0" smtClean="0">
                <a:latin typeface="Meiryo UI" panose="020B0604030504040204" pitchFamily="50" charset="-128"/>
                <a:ea typeface="Meiryo UI" panose="020B0604030504040204" pitchFamily="50" charset="-128"/>
              </a:rPr>
              <a:t>　➡</a:t>
            </a:r>
            <a:r>
              <a:rPr lang="ja-JP" altLang="ja-JP" sz="1600" b="1" u="sng" dirty="0">
                <a:latin typeface="Meiryo UI" panose="020B0604030504040204" pitchFamily="50" charset="-128"/>
                <a:ea typeface="Meiryo UI" panose="020B0604030504040204" pitchFamily="50" charset="-128"/>
              </a:rPr>
              <a:t>個人情報保護法の改正に伴う統一的な取扱いのため</a:t>
            </a:r>
            <a:r>
              <a:rPr lang="ja-JP" altLang="ja-JP" sz="1600" b="1" u="sng" dirty="0" smtClean="0">
                <a:latin typeface="Meiryo UI" panose="020B0604030504040204" pitchFamily="50" charset="-128"/>
                <a:ea typeface="Meiryo UI" panose="020B0604030504040204" pitchFamily="50" charset="-128"/>
              </a:rPr>
              <a:t>、地方</a:t>
            </a:r>
            <a:r>
              <a:rPr lang="ja-JP" altLang="ja-JP" sz="1600" b="1" u="sng" dirty="0">
                <a:latin typeface="Meiryo UI" panose="020B0604030504040204" pitchFamily="50" charset="-128"/>
                <a:ea typeface="Meiryo UI" panose="020B0604030504040204" pitchFamily="50" charset="-128"/>
              </a:rPr>
              <a:t>公共団体は、国から個人情報</a:t>
            </a:r>
            <a:r>
              <a:rPr lang="ja-JP" altLang="ja-JP" sz="1600" b="1" u="sng" dirty="0" smtClean="0">
                <a:latin typeface="Meiryo UI" panose="020B0604030504040204" pitchFamily="50" charset="-128"/>
                <a:ea typeface="Meiryo UI" panose="020B0604030504040204" pitchFamily="50" charset="-128"/>
              </a:rPr>
              <a:t>保護</a:t>
            </a:r>
            <a:r>
              <a:rPr lang="ja-JP" altLang="ja-JP" sz="1600" b="1" u="sng" dirty="0">
                <a:latin typeface="Meiryo UI" panose="020B0604030504040204" pitchFamily="50" charset="-128"/>
                <a:ea typeface="Meiryo UI" panose="020B0604030504040204" pitchFamily="50" charset="-128"/>
              </a:rPr>
              <a:t>条例</a:t>
            </a:r>
            <a:r>
              <a:rPr lang="ja-JP" altLang="ja-JP" sz="1600" b="1" u="sng" dirty="0" smtClean="0">
                <a:latin typeface="Meiryo UI" panose="020B0604030504040204" pitchFamily="50" charset="-128"/>
                <a:ea typeface="Meiryo UI" panose="020B0604030504040204" pitchFamily="50" charset="-128"/>
              </a:rPr>
              <a:t>の廃止</a:t>
            </a:r>
            <a:endParaRPr lang="en-US" altLang="ja-JP" sz="1600" b="1" u="sng" dirty="0" smtClean="0">
              <a:latin typeface="Meiryo UI" panose="020B0604030504040204" pitchFamily="50" charset="-128"/>
              <a:ea typeface="Meiryo UI" panose="020B0604030504040204" pitchFamily="50" charset="-128"/>
            </a:endParaRPr>
          </a:p>
          <a:p>
            <a:pPr algn="l">
              <a:lnSpc>
                <a:spcPts val="22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ja-JP" altLang="ja-JP" sz="1600" b="1" u="sng" dirty="0" smtClean="0">
                <a:latin typeface="Meiryo UI" panose="020B0604030504040204" pitchFamily="50" charset="-128"/>
                <a:ea typeface="Meiryo UI" panose="020B0604030504040204" pitchFamily="50" charset="-128"/>
              </a:rPr>
              <a:t>を</a:t>
            </a:r>
            <a:r>
              <a:rPr lang="ja-JP" altLang="ja-JP" sz="1600" b="1" u="sng" dirty="0">
                <a:latin typeface="Meiryo UI" panose="020B0604030504040204" pitchFamily="50" charset="-128"/>
                <a:ea typeface="Meiryo UI" panose="020B0604030504040204" pitchFamily="50" charset="-128"/>
              </a:rPr>
              <a:t>求められています。</a:t>
            </a:r>
            <a:endParaRPr lang="en-US" altLang="ja-JP" sz="1600" b="1" u="sng" dirty="0" smtClean="0">
              <a:latin typeface="Meiryo UI" panose="020B0604030504040204" pitchFamily="50" charset="-128"/>
              <a:ea typeface="Meiryo UI" panose="020B0604030504040204" pitchFamily="50" charset="-128"/>
            </a:endParaRPr>
          </a:p>
        </p:txBody>
      </p:sp>
      <p:sp>
        <p:nvSpPr>
          <p:cNvPr id="52" name="タイトル 1"/>
          <p:cNvSpPr txBox="1">
            <a:spLocks/>
          </p:cNvSpPr>
          <p:nvPr/>
        </p:nvSpPr>
        <p:spPr>
          <a:xfrm>
            <a:off x="172792" y="498581"/>
            <a:ext cx="4791803"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a:solidFill>
                  <a:schemeClr val="bg1"/>
                </a:solidFill>
                <a:latin typeface="Meiryo UI" panose="020B0604030504040204" pitchFamily="50" charset="-128"/>
                <a:ea typeface="Meiryo UI" panose="020B0604030504040204" pitchFamily="50" charset="-128"/>
              </a:rPr>
              <a:t>２</a:t>
            </a:r>
            <a:r>
              <a:rPr lang="ja-JP" altLang="en-US" sz="1800" b="1" dirty="0" smtClean="0">
                <a:solidFill>
                  <a:schemeClr val="bg1"/>
                </a:solidFill>
                <a:latin typeface="Meiryo UI" panose="020B0604030504040204" pitchFamily="50" charset="-128"/>
                <a:ea typeface="Meiryo UI" panose="020B0604030504040204" pitchFamily="50" charset="-128"/>
              </a:rPr>
              <a:t>　個人情報保護法の改正に伴う影響について</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a:stretch>
            <a:fillRect/>
          </a:stretch>
        </p:blipFill>
        <p:spPr>
          <a:xfrm>
            <a:off x="384147" y="2536153"/>
            <a:ext cx="9435713" cy="3629540"/>
          </a:xfrm>
          <a:prstGeom prst="rect">
            <a:avLst/>
          </a:prstGeom>
        </p:spPr>
      </p:pic>
      <p:sp>
        <p:nvSpPr>
          <p:cNvPr id="4" name="テキスト ボックス 3"/>
          <p:cNvSpPr txBox="1"/>
          <p:nvPr/>
        </p:nvSpPr>
        <p:spPr>
          <a:xfrm>
            <a:off x="9285668" y="5796361"/>
            <a:ext cx="412124" cy="369332"/>
          </a:xfrm>
          <a:prstGeom prst="rect">
            <a:avLst/>
          </a:prstGeom>
          <a:solidFill>
            <a:schemeClr val="bg1"/>
          </a:solidFill>
        </p:spPr>
        <p:txBody>
          <a:bodyPr wrap="square" rtlCol="0">
            <a:spAutoFit/>
          </a:bodyPr>
          <a:lstStyle/>
          <a:p>
            <a:r>
              <a:rPr kumimoji="1" lang="ja-JP" altLang="en-US" dirty="0" smtClean="0">
                <a:solidFill>
                  <a:schemeClr val="bg1"/>
                </a:solidFill>
              </a:rPr>
              <a:t>□</a:t>
            </a:r>
            <a:endParaRPr kumimoji="1" lang="ja-JP" altLang="en-US" dirty="0">
              <a:solidFill>
                <a:schemeClr val="bg1"/>
              </a:solidFill>
            </a:endParaRPr>
          </a:p>
        </p:txBody>
      </p:sp>
      <p:sp>
        <p:nvSpPr>
          <p:cNvPr id="11" name="テキスト ボックス 10"/>
          <p:cNvSpPr txBox="1"/>
          <p:nvPr/>
        </p:nvSpPr>
        <p:spPr>
          <a:xfrm>
            <a:off x="9453093" y="6387921"/>
            <a:ext cx="366767" cy="33855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２</a:t>
            </a:r>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34039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109330" y="367749"/>
            <a:ext cx="9710530" cy="63709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sp>
        <p:nvSpPr>
          <p:cNvPr id="26" name="タイトル 1"/>
          <p:cNvSpPr txBox="1">
            <a:spLocks/>
          </p:cNvSpPr>
          <p:nvPr/>
        </p:nvSpPr>
        <p:spPr>
          <a:xfrm>
            <a:off x="383152" y="652140"/>
            <a:ext cx="9436708" cy="2554699"/>
          </a:xfrm>
          <a:prstGeom prst="rect">
            <a:avLst/>
          </a:prstGeom>
          <a:solidFill>
            <a:srgbClr val="CCFF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2200"/>
              </a:lnSpc>
            </a:pPr>
            <a:r>
              <a:rPr lang="ja-JP" altLang="en-US" sz="1600" dirty="0" smtClean="0">
                <a:latin typeface="Meiryo UI" panose="020B0604030504040204" pitchFamily="50" charset="-128"/>
                <a:ea typeface="Meiryo UI" panose="020B0604030504040204" pitchFamily="50" charset="-128"/>
              </a:rPr>
              <a:t>　個人情報保護法の改正に伴い、</a:t>
            </a:r>
            <a:r>
              <a:rPr lang="ja-JP" altLang="en-US" sz="1600" b="1" u="sng" dirty="0" smtClean="0">
                <a:latin typeface="Meiryo UI" panose="020B0604030504040204" pitchFamily="50" charset="-128"/>
                <a:ea typeface="Meiryo UI" panose="020B0604030504040204" pitchFamily="50" charset="-128"/>
              </a:rPr>
              <a:t>令和５年４月１日から本市においても個人情報保護法の規定が直接適用される</a:t>
            </a:r>
            <a:r>
              <a:rPr lang="ja-JP" altLang="en-US" sz="1600" dirty="0" smtClean="0">
                <a:latin typeface="Meiryo UI" panose="020B0604030504040204" pitchFamily="50" charset="-128"/>
                <a:ea typeface="Meiryo UI" panose="020B0604030504040204" pitchFamily="50" charset="-128"/>
              </a:rPr>
              <a:t>こととなります。</a:t>
            </a:r>
            <a:endParaRPr lang="en-US" altLang="ja-JP" sz="1600" dirty="0" smtClean="0">
              <a:latin typeface="Meiryo UI" panose="020B0604030504040204" pitchFamily="50" charset="-128"/>
              <a:ea typeface="Meiryo UI" panose="020B0604030504040204" pitchFamily="50" charset="-128"/>
            </a:endParaRPr>
          </a:p>
          <a:p>
            <a:pPr algn="l">
              <a:lnSpc>
                <a:spcPts val="22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また、個人情報保護法の規定が直接適用されることにより、草加市個人情報保護条例に規定されていなかった新たな規定が適用される一方で、</a:t>
            </a:r>
            <a:r>
              <a:rPr lang="ja-JP" altLang="en-US" sz="1600" b="1" u="sng" dirty="0" smtClean="0">
                <a:latin typeface="Meiryo UI" panose="020B0604030504040204" pitchFamily="50" charset="-128"/>
                <a:ea typeface="Meiryo UI" panose="020B0604030504040204" pitchFamily="50" charset="-128"/>
              </a:rPr>
              <a:t>草加市個人情報保護条例に規定されていたものの、個人情報保護法に規定されていない規定もあります</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2200"/>
              </a:lnSpc>
            </a:pPr>
            <a:r>
              <a:rPr lang="ja-JP" altLang="en-US" sz="1600" dirty="0">
                <a:latin typeface="Meiryo UI" panose="020B0604030504040204" pitchFamily="50" charset="-128"/>
                <a:ea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rPr>
              <a:t>これまでの対応から後退しないように、どのように担保していくかが課題</a:t>
            </a:r>
            <a:r>
              <a:rPr lang="ja-JP" altLang="en-US" sz="1600" dirty="0" smtClean="0">
                <a:latin typeface="Meiryo UI" panose="020B0604030504040204" pitchFamily="50" charset="-128"/>
                <a:ea typeface="Meiryo UI" panose="020B0604030504040204" pitchFamily="50" charset="-128"/>
              </a:rPr>
              <a:t>となります。</a:t>
            </a:r>
            <a:endParaRPr lang="en-US" altLang="ja-JP" sz="1600" dirty="0" smtClean="0">
              <a:latin typeface="Meiryo UI" panose="020B0604030504040204" pitchFamily="50" charset="-128"/>
              <a:ea typeface="Meiryo UI" panose="020B0604030504040204" pitchFamily="50" charset="-128"/>
            </a:endParaRPr>
          </a:p>
          <a:p>
            <a:pPr algn="l">
              <a:lnSpc>
                <a:spcPts val="2200"/>
              </a:lnSpc>
            </a:pPr>
            <a:r>
              <a:rPr lang="ja-JP" altLang="en-US" sz="1600" dirty="0" smtClean="0">
                <a:latin typeface="Meiryo UI" panose="020B0604030504040204" pitchFamily="50" charset="-128"/>
                <a:ea typeface="Meiryo UI" panose="020B0604030504040204" pitchFamily="50" charset="-128"/>
              </a:rPr>
              <a:t>➡以上のことから、</a:t>
            </a:r>
            <a:r>
              <a:rPr lang="ja-JP" altLang="ja-JP" sz="1600" b="1" u="sng" dirty="0" smtClean="0">
                <a:latin typeface="Meiryo UI" panose="020B0604030504040204" pitchFamily="50" charset="-128"/>
                <a:ea typeface="Meiryo UI" panose="020B0604030504040204" pitchFamily="50" charset="-128"/>
              </a:rPr>
              <a:t>本市</a:t>
            </a:r>
            <a:r>
              <a:rPr lang="ja-JP" altLang="ja-JP" sz="1600" b="1" u="sng" dirty="0">
                <a:latin typeface="Meiryo UI" panose="020B0604030504040204" pitchFamily="50" charset="-128"/>
                <a:ea typeface="Meiryo UI" panose="020B0604030504040204" pitchFamily="50" charset="-128"/>
              </a:rPr>
              <a:t>に</a:t>
            </a:r>
            <a:r>
              <a:rPr lang="ja-JP" altLang="ja-JP" sz="1600" b="1" u="sng" dirty="0" smtClean="0">
                <a:latin typeface="Meiryo UI" panose="020B0604030504040204" pitchFamily="50" charset="-128"/>
                <a:ea typeface="Meiryo UI" panose="020B0604030504040204" pitchFamily="50" charset="-128"/>
              </a:rPr>
              <a:t>おいて</a:t>
            </a:r>
            <a:r>
              <a:rPr lang="ja-JP" altLang="en-US" sz="1600" b="1" u="sng" dirty="0">
                <a:latin typeface="Meiryo UI" panose="020B0604030504040204" pitchFamily="50" charset="-128"/>
                <a:ea typeface="Meiryo UI" panose="020B0604030504040204" pitchFamily="50" charset="-128"/>
              </a:rPr>
              <a:t>も</a:t>
            </a:r>
            <a:r>
              <a:rPr lang="ja-JP" altLang="ja-JP" sz="1600" b="1" u="sng" dirty="0" smtClean="0">
                <a:latin typeface="Meiryo UI" panose="020B0604030504040204" pitchFamily="50" charset="-128"/>
                <a:ea typeface="Meiryo UI" panose="020B0604030504040204" pitchFamily="50" charset="-128"/>
              </a:rPr>
              <a:t>、</a:t>
            </a:r>
            <a:r>
              <a:rPr lang="ja-JP" altLang="ja-JP" sz="1600" b="1" u="sng" dirty="0">
                <a:latin typeface="Meiryo UI" panose="020B0604030504040204" pitchFamily="50" charset="-128"/>
                <a:ea typeface="Meiryo UI" panose="020B0604030504040204" pitchFamily="50" charset="-128"/>
              </a:rPr>
              <a:t>草加市個人情報保護条例を廃止するとともに、個人情報保護法を補足</a:t>
            </a:r>
            <a:r>
              <a:rPr lang="ja-JP" altLang="ja-JP" sz="1600" b="1" u="sng" dirty="0" smtClean="0">
                <a:latin typeface="Meiryo UI" panose="020B0604030504040204" pitchFamily="50" charset="-128"/>
                <a:ea typeface="Meiryo UI" panose="020B0604030504040204" pitchFamily="50" charset="-128"/>
              </a:rPr>
              <a:t>する</a:t>
            </a:r>
            <a:endParaRPr lang="en-US" altLang="ja-JP" sz="1600" b="1" u="sng" dirty="0" smtClean="0">
              <a:latin typeface="Meiryo UI" panose="020B0604030504040204" pitchFamily="50" charset="-128"/>
              <a:ea typeface="Meiryo UI" panose="020B0604030504040204" pitchFamily="50" charset="-128"/>
            </a:endParaRPr>
          </a:p>
          <a:p>
            <a:pPr algn="l">
              <a:lnSpc>
                <a:spcPts val="22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ja-JP" altLang="ja-JP" sz="1600" b="1" u="sng" dirty="0" smtClean="0">
                <a:latin typeface="Meiryo UI" panose="020B0604030504040204" pitchFamily="50" charset="-128"/>
                <a:ea typeface="Meiryo UI" panose="020B0604030504040204" pitchFamily="50" charset="-128"/>
              </a:rPr>
              <a:t>部分</a:t>
            </a:r>
            <a:r>
              <a:rPr lang="ja-JP" altLang="ja-JP" sz="1600" b="1" u="sng" dirty="0">
                <a:latin typeface="Meiryo UI" panose="020B0604030504040204" pitchFamily="50" charset="-128"/>
                <a:ea typeface="Meiryo UI" panose="020B0604030504040204" pitchFamily="50" charset="-128"/>
              </a:rPr>
              <a:t>を定めることを目的として、草加市個人情報保護法施行条例を</a:t>
            </a:r>
            <a:r>
              <a:rPr lang="ja-JP" altLang="ja-JP" sz="1600" b="1" u="sng" dirty="0" smtClean="0">
                <a:latin typeface="Meiryo UI" panose="020B0604030504040204" pitchFamily="50" charset="-128"/>
                <a:ea typeface="Meiryo UI" panose="020B0604030504040204" pitchFamily="50" charset="-128"/>
              </a:rPr>
              <a:t>制定</a:t>
            </a:r>
            <a:r>
              <a:rPr lang="ja-JP" altLang="en-US" sz="1600" dirty="0" smtClean="0">
                <a:latin typeface="Meiryo UI" panose="020B0604030504040204" pitchFamily="50" charset="-128"/>
                <a:ea typeface="Meiryo UI" panose="020B0604030504040204" pitchFamily="50" charset="-128"/>
              </a:rPr>
              <a:t>しました。</a:t>
            </a:r>
            <a:endParaRPr lang="en-US" altLang="ja-JP" sz="1600" dirty="0" smtClean="0">
              <a:latin typeface="Meiryo UI" panose="020B0604030504040204" pitchFamily="50" charset="-128"/>
              <a:ea typeface="Meiryo UI" panose="020B0604030504040204" pitchFamily="50" charset="-128"/>
            </a:endParaRPr>
          </a:p>
        </p:txBody>
      </p:sp>
      <p:sp>
        <p:nvSpPr>
          <p:cNvPr id="52" name="タイトル 1"/>
          <p:cNvSpPr txBox="1">
            <a:spLocks/>
          </p:cNvSpPr>
          <p:nvPr/>
        </p:nvSpPr>
        <p:spPr>
          <a:xfrm>
            <a:off x="172792" y="498581"/>
            <a:ext cx="5326487"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a:solidFill>
                  <a:schemeClr val="bg1"/>
                </a:solidFill>
                <a:latin typeface="Meiryo UI" panose="020B0604030504040204" pitchFamily="50" charset="-128"/>
                <a:ea typeface="Meiryo UI" panose="020B0604030504040204" pitchFamily="50" charset="-128"/>
              </a:rPr>
              <a:t>３</a:t>
            </a:r>
            <a:r>
              <a:rPr lang="ja-JP" altLang="en-US" sz="1800" b="1" dirty="0" smtClean="0">
                <a:solidFill>
                  <a:schemeClr val="bg1"/>
                </a:solidFill>
                <a:latin typeface="Meiryo UI" panose="020B0604030504040204" pitchFamily="50" charset="-128"/>
                <a:ea typeface="Meiryo UI" panose="020B0604030504040204" pitchFamily="50" charset="-128"/>
              </a:rPr>
              <a:t>　草加市個人情報保護法施行条例の制定について</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383152" y="3439031"/>
            <a:ext cx="9436708" cy="3299700"/>
          </a:xfrm>
          <a:prstGeom prst="rect">
            <a:avLst/>
          </a:prstGeom>
          <a:solidFill>
            <a:srgbClr val="CCFF99"/>
          </a:solidFill>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1700"/>
              </a:lnSpc>
            </a:pPr>
            <a:r>
              <a:rPr lang="ja-JP" altLang="en-US" sz="1600" b="1" dirty="0" smtClean="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主旨</a:t>
            </a:r>
            <a:endParaRPr lang="en-US" altLang="ja-JP" sz="1600" b="1" dirty="0" smtClean="0">
              <a:latin typeface="Meiryo UI" panose="020B0604030504040204" pitchFamily="50" charset="-128"/>
              <a:ea typeface="Meiryo UI" panose="020B0604030504040204" pitchFamily="50" charset="-128"/>
            </a:endParaRPr>
          </a:p>
          <a:p>
            <a:pPr algn="l">
              <a:lnSpc>
                <a:spcPts val="1700"/>
              </a:lnSpc>
            </a:pPr>
            <a:r>
              <a:rPr lang="ja-JP" altLang="en-US" sz="1600" dirty="0" smtClean="0">
                <a:latin typeface="Meiryo UI" panose="020B0604030504040204" pitchFamily="50" charset="-128"/>
                <a:ea typeface="Meiryo UI" panose="020B0604030504040204" pitchFamily="50" charset="-128"/>
              </a:rPr>
              <a:t>　 この条例は、</a:t>
            </a:r>
            <a:r>
              <a:rPr lang="ja-JP" altLang="en-US" sz="1600" b="1" u="sng" dirty="0" smtClean="0">
                <a:latin typeface="Meiryo UI" panose="020B0604030504040204" pitchFamily="50" charset="-128"/>
                <a:ea typeface="Meiryo UI" panose="020B0604030504040204" pitchFamily="50" charset="-128"/>
              </a:rPr>
              <a:t>個人情報保護法の施行に関し必要な事項を定める</a:t>
            </a:r>
            <a:r>
              <a:rPr lang="ja-JP" altLang="en-US" sz="1600" dirty="0" smtClean="0">
                <a:latin typeface="Meiryo UI" panose="020B0604030504040204" pitchFamily="50" charset="-128"/>
                <a:ea typeface="Meiryo UI" panose="020B0604030504040204" pitchFamily="50" charset="-128"/>
              </a:rPr>
              <a:t>ものとする。</a:t>
            </a:r>
            <a:endParaRPr lang="en-US" altLang="ja-JP" sz="1600" dirty="0" smtClean="0">
              <a:latin typeface="Meiryo UI" panose="020B0604030504040204" pitchFamily="50" charset="-128"/>
              <a:ea typeface="Meiryo UI" panose="020B0604030504040204" pitchFamily="50" charset="-128"/>
            </a:endParaRPr>
          </a:p>
          <a:p>
            <a:pPr algn="l">
              <a:lnSpc>
                <a:spcPts val="1700"/>
              </a:lnSpc>
            </a:pPr>
            <a:r>
              <a:rPr lang="ja-JP" altLang="en-US" sz="1600" b="1" dirty="0" smtClean="0">
                <a:latin typeface="Meiryo UI" panose="020B0604030504040204" pitchFamily="50" charset="-128"/>
                <a:ea typeface="Meiryo UI" panose="020B0604030504040204" pitchFamily="50" charset="-128"/>
              </a:rPr>
              <a:t>○用語</a:t>
            </a:r>
            <a:endParaRPr lang="en-US" altLang="ja-JP" sz="1600" b="1" dirty="0" smtClean="0">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この条例で使用する用語は、個人情報保護法及び個人情報保護法施行令で使用する用語の例による。</a:t>
            </a:r>
            <a:endParaRPr lang="en-US" altLang="ja-JP" sz="1600" dirty="0" smtClean="0">
              <a:latin typeface="Meiryo UI" panose="020B0604030504040204" pitchFamily="50" charset="-128"/>
              <a:ea typeface="Meiryo UI" panose="020B0604030504040204" pitchFamily="50" charset="-128"/>
            </a:endParaRPr>
          </a:p>
          <a:p>
            <a:pPr algn="l">
              <a:lnSpc>
                <a:spcPts val="1700"/>
              </a:lnSpc>
            </a:pPr>
            <a:r>
              <a:rPr lang="ja-JP" altLang="en-US" sz="1600" dirty="0" smtClean="0">
                <a:latin typeface="Meiryo UI" panose="020B0604030504040204" pitchFamily="50" charset="-128"/>
                <a:ea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rPr>
              <a:t>市民の責務</a:t>
            </a:r>
            <a:endParaRPr lang="en-US" altLang="ja-JP" sz="1600" b="1" dirty="0" smtClean="0">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市民</a:t>
            </a:r>
            <a:r>
              <a:rPr lang="ja-JP" altLang="en-US" sz="1600" b="1" u="sng" dirty="0" smtClean="0">
                <a:latin typeface="Meiryo UI" panose="020B0604030504040204" pitchFamily="50" charset="-128"/>
                <a:ea typeface="Meiryo UI" panose="020B0604030504040204" pitchFamily="50" charset="-128"/>
              </a:rPr>
              <a:t>は、個人</a:t>
            </a:r>
            <a:r>
              <a:rPr lang="ja-JP" altLang="en-US" sz="1600" b="1" u="sng" dirty="0">
                <a:latin typeface="Meiryo UI" panose="020B0604030504040204" pitchFamily="50" charset="-128"/>
                <a:ea typeface="Meiryo UI" panose="020B0604030504040204" pitchFamily="50" charset="-128"/>
              </a:rPr>
              <a:t>情報の保護の重要性を認識し、自己の個人情報の適正な管理に努めるとともに</a:t>
            </a:r>
            <a:r>
              <a:rPr lang="ja-JP" altLang="en-US" sz="1600" b="1" u="sng" dirty="0" smtClean="0">
                <a:latin typeface="Meiryo UI" panose="020B0604030504040204" pitchFamily="50" charset="-128"/>
                <a:ea typeface="Meiryo UI" panose="020B0604030504040204" pitchFamily="50" charset="-128"/>
              </a:rPr>
              <a:t>、他人</a:t>
            </a:r>
            <a:r>
              <a:rPr lang="ja-JP" altLang="en-US" sz="1600" b="1" u="sng" dirty="0">
                <a:latin typeface="Meiryo UI" panose="020B0604030504040204" pitchFamily="50" charset="-128"/>
                <a:ea typeface="Meiryo UI" panose="020B0604030504040204" pitchFamily="50" charset="-128"/>
              </a:rPr>
              <a:t>の個人情報の取扱いに当たっては、他人の権利利益を害することのないよう努めなければ</a:t>
            </a:r>
            <a:r>
              <a:rPr lang="ja-JP" altLang="en-US" sz="1600" b="1" u="sng" dirty="0" smtClean="0">
                <a:latin typeface="Meiryo UI" panose="020B0604030504040204" pitchFamily="50" charset="-128"/>
                <a:ea typeface="Meiryo UI" panose="020B0604030504040204" pitchFamily="50" charset="-128"/>
              </a:rPr>
              <a:t>ならない</a:t>
            </a:r>
            <a:r>
              <a:rPr lang="ja-JP" altLang="en-US" sz="1600" b="1" u="sng" dirty="0" smtClean="0">
                <a:latin typeface="Meiryo UI" panose="020B0604030504040204" pitchFamily="50" charset="-128"/>
                <a:ea typeface="Meiryo UI" panose="020B0604030504040204" pitchFamily="50" charset="-128"/>
              </a:rPr>
              <a:t>。</a:t>
            </a:r>
            <a:endParaRPr lang="en-US" altLang="ja-JP" sz="1600" b="1" u="sng" dirty="0" smtClean="0">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en-US" altLang="ja-JP" sz="1600" b="1" dirty="0" smtClean="0">
                <a:solidFill>
                  <a:srgbClr val="FF0000"/>
                </a:solidFill>
                <a:latin typeface="Meiryo UI" panose="020B0604030504040204" pitchFamily="50" charset="-128"/>
                <a:ea typeface="Meiryo UI" panose="020B0604030504040204" pitchFamily="50" charset="-128"/>
              </a:rPr>
              <a:t>※</a:t>
            </a:r>
            <a:r>
              <a:rPr lang="ja-JP" altLang="en-US" sz="1600" b="1" dirty="0">
                <a:solidFill>
                  <a:srgbClr val="FF0000"/>
                </a:solidFill>
                <a:latin typeface="Meiryo UI" panose="020B0604030504040204" pitchFamily="50" charset="-128"/>
                <a:ea typeface="Meiryo UI" panose="020B0604030504040204" pitchFamily="50" charset="-128"/>
              </a:rPr>
              <a:t>草加市個人情報保護条例で規定していた「実施機関等の責務」については、「地方公共団体の責務」として</a:t>
            </a:r>
            <a:r>
              <a:rPr lang="ja-JP" altLang="en-US" sz="1600" b="1" dirty="0" smtClean="0">
                <a:solidFill>
                  <a:srgbClr val="FF0000"/>
                </a:solidFill>
                <a:latin typeface="Meiryo UI" panose="020B0604030504040204" pitchFamily="50" charset="-128"/>
                <a:ea typeface="Meiryo UI" panose="020B0604030504040204" pitchFamily="50" charset="-128"/>
              </a:rPr>
              <a:t>、</a:t>
            </a:r>
            <a:endParaRPr lang="en-US" altLang="ja-JP" sz="1600" b="1" dirty="0" smtClean="0">
              <a:solidFill>
                <a:srgbClr val="FF0000"/>
              </a:solidFill>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ja-JP" altLang="en-US" sz="1600" b="1" dirty="0" smtClean="0">
                <a:solidFill>
                  <a:srgbClr val="FF0000"/>
                </a:solidFill>
                <a:latin typeface="Meiryo UI" panose="020B0604030504040204" pitchFamily="50" charset="-128"/>
                <a:ea typeface="Meiryo UI" panose="020B0604030504040204" pitchFamily="50" charset="-128"/>
              </a:rPr>
              <a:t>個人</a:t>
            </a:r>
            <a:r>
              <a:rPr lang="ja-JP" altLang="en-US" sz="1600" b="1" dirty="0">
                <a:solidFill>
                  <a:srgbClr val="FF0000"/>
                </a:solidFill>
                <a:latin typeface="Meiryo UI" panose="020B0604030504040204" pitchFamily="50" charset="-128"/>
                <a:ea typeface="Meiryo UI" panose="020B0604030504040204" pitchFamily="50" charset="-128"/>
              </a:rPr>
              <a:t>情報保護法第５条に定められています。</a:t>
            </a:r>
          </a:p>
          <a:p>
            <a:pPr algn="l">
              <a:lnSpc>
                <a:spcPts val="1700"/>
              </a:lnSpc>
            </a:pPr>
            <a:r>
              <a:rPr lang="ja-JP" altLang="en-US" sz="1600" dirty="0" smtClean="0">
                <a:latin typeface="Meiryo UI" panose="020B0604030504040204" pitchFamily="50" charset="-128"/>
                <a:ea typeface="Meiryo UI" panose="020B0604030504040204" pitchFamily="50" charset="-128"/>
              </a:rPr>
              <a:t>　　　</a:t>
            </a:r>
            <a:r>
              <a:rPr lang="ja-JP" altLang="en-US" sz="1600" b="1" u="sng" dirty="0" smtClean="0">
                <a:solidFill>
                  <a:srgbClr val="FF0000"/>
                </a:solidFill>
                <a:latin typeface="Meiryo UI" panose="020B0604030504040204" pitchFamily="50" charset="-128"/>
                <a:ea typeface="Meiryo UI" panose="020B0604030504040204" pitchFamily="50" charset="-128"/>
              </a:rPr>
              <a:t>草加市</a:t>
            </a:r>
            <a:r>
              <a:rPr lang="ja-JP" altLang="en-US" sz="1600" b="1" u="sng" dirty="0">
                <a:solidFill>
                  <a:srgbClr val="FF0000"/>
                </a:solidFill>
                <a:latin typeface="Meiryo UI" panose="020B0604030504040204" pitchFamily="50" charset="-128"/>
                <a:ea typeface="Meiryo UI" panose="020B0604030504040204" pitchFamily="50" charset="-128"/>
              </a:rPr>
              <a:t>個人情報保護法施行条例は、個人情報保護法を補足することを目的としていることから、個人</a:t>
            </a:r>
            <a:r>
              <a:rPr lang="ja-JP" altLang="en-US" sz="1600" b="1" u="sng" dirty="0" smtClean="0">
                <a:solidFill>
                  <a:srgbClr val="FF0000"/>
                </a:solidFill>
                <a:latin typeface="Meiryo UI" panose="020B0604030504040204" pitchFamily="50" charset="-128"/>
                <a:ea typeface="Meiryo UI" panose="020B0604030504040204" pitchFamily="50" charset="-128"/>
              </a:rPr>
              <a:t>情報</a:t>
            </a:r>
            <a:endParaRPr lang="en-US" altLang="ja-JP" sz="1600" b="1" u="sng" dirty="0" smtClean="0">
              <a:solidFill>
                <a:srgbClr val="FF0000"/>
              </a:solidFill>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a:t>
            </a:r>
            <a:r>
              <a:rPr lang="ja-JP" altLang="en-US" sz="1600" b="1" u="sng" dirty="0" smtClean="0">
                <a:solidFill>
                  <a:srgbClr val="FF0000"/>
                </a:solidFill>
                <a:latin typeface="Meiryo UI" panose="020B0604030504040204" pitchFamily="50" charset="-128"/>
                <a:ea typeface="Meiryo UI" panose="020B0604030504040204" pitchFamily="50" charset="-128"/>
              </a:rPr>
              <a:t>保護法</a:t>
            </a:r>
            <a:r>
              <a:rPr lang="ja-JP" altLang="en-US" sz="1600" b="1" u="sng" dirty="0">
                <a:solidFill>
                  <a:srgbClr val="FF0000"/>
                </a:solidFill>
                <a:latin typeface="Meiryo UI" panose="020B0604030504040204" pitchFamily="50" charset="-128"/>
                <a:ea typeface="Meiryo UI" panose="020B0604030504040204" pitchFamily="50" charset="-128"/>
              </a:rPr>
              <a:t>の規定にない市民の責務を定めています</a:t>
            </a:r>
            <a:r>
              <a:rPr lang="ja-JP" altLang="en-US" sz="1600" b="1" u="sng" dirty="0" smtClean="0">
                <a:solidFill>
                  <a:srgbClr val="FF0000"/>
                </a:solidFill>
                <a:latin typeface="Meiryo UI" panose="020B0604030504040204" pitchFamily="50" charset="-128"/>
                <a:ea typeface="Meiryo UI" panose="020B0604030504040204" pitchFamily="50" charset="-128"/>
              </a:rPr>
              <a:t>。</a:t>
            </a:r>
            <a:endParaRPr lang="en-US" altLang="ja-JP" sz="1600" b="1" u="sng" dirty="0" smtClean="0">
              <a:solidFill>
                <a:srgbClr val="FF0000"/>
              </a:solidFill>
              <a:latin typeface="Meiryo UI" panose="020B0604030504040204" pitchFamily="50" charset="-128"/>
              <a:ea typeface="Meiryo UI" panose="020B0604030504040204" pitchFamily="50" charset="-128"/>
            </a:endParaRPr>
          </a:p>
          <a:p>
            <a:pPr algn="l">
              <a:lnSpc>
                <a:spcPts val="1700"/>
              </a:lnSpc>
            </a:pPr>
            <a:r>
              <a:rPr lang="ja-JP" altLang="en-US" sz="1600" b="1" u="sng" dirty="0">
                <a:latin typeface="Meiryo UI" panose="020B0604030504040204" pitchFamily="50" charset="-128"/>
                <a:ea typeface="Meiryo UI" panose="020B0604030504040204" pitchFamily="50" charset="-128"/>
              </a:rPr>
              <a:t>○個人情報取扱事務等の登録</a:t>
            </a:r>
          </a:p>
          <a:p>
            <a:pPr algn="l">
              <a:lnSpc>
                <a:spcPts val="1700"/>
              </a:lnSpc>
            </a:pPr>
            <a:r>
              <a:rPr lang="ja-JP" altLang="en-US" sz="1600"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市の機関は、個人情報を取り扱う事務を新たに開始しようとするとき、個人情報ファイルを新たに保有するときは、個人情報を取り扱う事務の名称等を市長に届け出て、その登録を受けなければならない</a:t>
            </a:r>
            <a:r>
              <a:rPr lang="ja-JP" altLang="en-US" sz="1600" b="1" u="sng" dirty="0" smtClean="0">
                <a:latin typeface="Meiryo UI" panose="020B0604030504040204" pitchFamily="50" charset="-128"/>
                <a:ea typeface="Meiryo UI" panose="020B0604030504040204" pitchFamily="50" charset="-128"/>
              </a:rPr>
              <a:t>。</a:t>
            </a:r>
            <a:endParaRPr lang="ja-JP" altLang="en-US" sz="1600" b="1" u="sng" dirty="0">
              <a:latin typeface="Meiryo UI" panose="020B0604030504040204" pitchFamily="50" charset="-128"/>
              <a:ea typeface="Meiryo UI" panose="020B0604030504040204" pitchFamily="50" charset="-128"/>
            </a:endParaRPr>
          </a:p>
        </p:txBody>
      </p:sp>
      <p:sp>
        <p:nvSpPr>
          <p:cNvPr id="6" name="タイトル 1"/>
          <p:cNvSpPr txBox="1">
            <a:spLocks/>
          </p:cNvSpPr>
          <p:nvPr/>
        </p:nvSpPr>
        <p:spPr>
          <a:xfrm>
            <a:off x="172792" y="3260020"/>
            <a:ext cx="5326487"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a:solidFill>
                  <a:schemeClr val="bg1"/>
                </a:solidFill>
                <a:latin typeface="Meiryo UI" panose="020B0604030504040204" pitchFamily="50" charset="-128"/>
                <a:ea typeface="Meiryo UI" panose="020B0604030504040204" pitchFamily="50" charset="-128"/>
              </a:rPr>
              <a:t>４</a:t>
            </a:r>
            <a:r>
              <a:rPr lang="ja-JP" altLang="en-US" sz="1800" b="1" dirty="0" smtClean="0">
                <a:solidFill>
                  <a:schemeClr val="bg1"/>
                </a:solidFill>
                <a:latin typeface="Meiryo UI" panose="020B0604030504040204" pitchFamily="50" charset="-128"/>
                <a:ea typeface="Meiryo UI" panose="020B0604030504040204" pitchFamily="50" charset="-128"/>
              </a:rPr>
              <a:t>　草加市個人情報保護法施行</a:t>
            </a:r>
            <a:r>
              <a:rPr lang="ja-JP" altLang="en-US" sz="1800" b="1" dirty="0" smtClean="0">
                <a:solidFill>
                  <a:schemeClr val="bg1"/>
                </a:solidFill>
                <a:latin typeface="Meiryo UI" panose="020B0604030504040204" pitchFamily="50" charset="-128"/>
                <a:ea typeface="Meiryo UI" panose="020B0604030504040204" pitchFamily="50" charset="-128"/>
              </a:rPr>
              <a:t>条例の</a:t>
            </a:r>
            <a:r>
              <a:rPr lang="ja-JP" altLang="en-US" sz="1800" b="1" dirty="0" smtClean="0">
                <a:solidFill>
                  <a:schemeClr val="bg1"/>
                </a:solidFill>
                <a:latin typeface="Meiryo UI" panose="020B0604030504040204" pitchFamily="50" charset="-128"/>
                <a:ea typeface="Meiryo UI" panose="020B0604030504040204" pitchFamily="50" charset="-128"/>
              </a:rPr>
              <a:t>内容について</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9453093" y="6387921"/>
            <a:ext cx="366767" cy="33855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３</a:t>
            </a:r>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68560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109330" y="367749"/>
            <a:ext cx="9710530" cy="63709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sp>
        <p:nvSpPr>
          <p:cNvPr id="7" name="タイトル 1"/>
          <p:cNvSpPr txBox="1">
            <a:spLocks/>
          </p:cNvSpPr>
          <p:nvPr/>
        </p:nvSpPr>
        <p:spPr>
          <a:xfrm>
            <a:off x="383152" y="700082"/>
            <a:ext cx="9436708" cy="6038649"/>
          </a:xfrm>
          <a:prstGeom prst="rect">
            <a:avLst/>
          </a:prstGeom>
          <a:solidFill>
            <a:srgbClr val="CCFF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1700"/>
              </a:lnSpc>
            </a:pPr>
            <a:r>
              <a:rPr lang="ja-JP" altLang="en-US" sz="1600" b="1" dirty="0">
                <a:latin typeface="Meiryo UI" panose="020B0604030504040204" pitchFamily="50" charset="-128"/>
                <a:ea typeface="Meiryo UI" panose="020B0604030504040204" pitchFamily="50" charset="-128"/>
              </a:rPr>
              <a:t>○個人情報取扱事務受注者等の事務又は業務の登録</a:t>
            </a:r>
            <a:endParaRPr lang="en-US" altLang="ja-JP" sz="1600" b="1" dirty="0">
              <a:latin typeface="Meiryo UI" panose="020B0604030504040204" pitchFamily="50" charset="-128"/>
              <a:ea typeface="Meiryo UI" panose="020B0604030504040204" pitchFamily="50" charset="-128"/>
            </a:endParaRPr>
          </a:p>
          <a:p>
            <a:pPr algn="l">
              <a:lnSpc>
                <a:spcPts val="1700"/>
              </a:lnSpc>
            </a:pPr>
            <a:r>
              <a:rPr lang="ja-JP" altLang="en-US" sz="1600" dirty="0">
                <a:latin typeface="Meiryo UI" panose="020B0604030504040204" pitchFamily="50" charset="-128"/>
                <a:ea typeface="Meiryo UI" panose="020B0604030504040204" pitchFamily="50" charset="-128"/>
              </a:rPr>
              <a:t>　市の機関は、市の機関から個人情報取扱事務の委託を受けた者又は市の機関の公の施設を管理する指定管理者（いずれも再委託等により当該事務又は業務を取り扱う者を含む。）に事務又は業務を行わせたときは、個人情報取扱事務受注者等の事務又は業務の名称を市長に届け出て、その登録を受けなければならない</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700"/>
              </a:lnSpc>
            </a:pPr>
            <a:r>
              <a:rPr lang="ja-JP" altLang="en-US" sz="1600" b="1" dirty="0">
                <a:latin typeface="Meiryo UI" panose="020B0604030504040204" pitchFamily="50" charset="-128"/>
                <a:ea typeface="Meiryo UI" panose="020B0604030504040204" pitchFamily="50" charset="-128"/>
              </a:rPr>
              <a:t>○不正記録行為の禁止等</a:t>
            </a:r>
          </a:p>
          <a:p>
            <a:pPr algn="l">
              <a:lnSpc>
                <a:spcPts val="1700"/>
              </a:lnSpc>
            </a:pPr>
            <a:r>
              <a:rPr lang="ja-JP" altLang="en-US" sz="1600" dirty="0" smtClean="0">
                <a:latin typeface="Meiryo UI" panose="020B0604030504040204" pitchFamily="50" charset="-128"/>
                <a:ea typeface="Meiryo UI" panose="020B0604030504040204" pitchFamily="50" charset="-128"/>
              </a:rPr>
              <a:t>　 何人</a:t>
            </a:r>
            <a:r>
              <a:rPr lang="ja-JP" altLang="en-US" sz="1600" dirty="0">
                <a:latin typeface="Meiryo UI" panose="020B0604030504040204" pitchFamily="50" charset="-128"/>
                <a:ea typeface="Meiryo UI" panose="020B0604030504040204" pitchFamily="50" charset="-128"/>
              </a:rPr>
              <a:t>も、不正記録行為をしてはならない。</a:t>
            </a:r>
          </a:p>
          <a:p>
            <a:pPr algn="l">
              <a:lnSpc>
                <a:spcPts val="1700"/>
              </a:lnSpc>
            </a:pPr>
            <a:r>
              <a:rPr lang="ja-JP" altLang="en-US" sz="1600" b="1" dirty="0">
                <a:latin typeface="Meiryo UI" panose="020B0604030504040204" pitchFamily="50" charset="-128"/>
                <a:ea typeface="Meiryo UI" panose="020B0604030504040204" pitchFamily="50" charset="-128"/>
              </a:rPr>
              <a:t>○不正記録行為等をした者に対する立入検査等</a:t>
            </a:r>
          </a:p>
          <a:p>
            <a:pPr algn="l">
              <a:lnSpc>
                <a:spcPts val="1700"/>
              </a:lnSpc>
            </a:pPr>
            <a:r>
              <a:rPr lang="ja-JP" altLang="en-US" sz="1600" dirty="0" smtClean="0">
                <a:latin typeface="Meiryo UI" panose="020B0604030504040204" pitchFamily="50" charset="-128"/>
                <a:ea typeface="Meiryo UI" panose="020B0604030504040204" pitchFamily="50" charset="-128"/>
              </a:rPr>
              <a:t>　 市</a:t>
            </a:r>
            <a:r>
              <a:rPr lang="ja-JP" altLang="en-US" sz="1600" dirty="0">
                <a:latin typeface="Meiryo UI" panose="020B0604030504040204" pitchFamily="50" charset="-128"/>
                <a:ea typeface="Meiryo UI" panose="020B0604030504040204" pitchFamily="50" charset="-128"/>
              </a:rPr>
              <a:t>の機関は、必要があると認めるときは、その必要と認められる範囲内において、規定に違反していると認めるに足りる相当の理由がある者に対し、必要な事項に関し報告を求め、又は市の機関の職員に、これらの規定に違反していると認めるに足りる相当の理由がある者の建物その他必要な場所に立ち入り、帳簿、書類その他の物件を検査させることができる。</a:t>
            </a:r>
          </a:p>
          <a:p>
            <a:pPr algn="l">
              <a:lnSpc>
                <a:spcPts val="1700"/>
              </a:lnSpc>
            </a:pPr>
            <a:r>
              <a:rPr lang="ja-JP" altLang="en-US" sz="1600" b="1" dirty="0">
                <a:latin typeface="Meiryo UI" panose="020B0604030504040204" pitchFamily="50" charset="-128"/>
                <a:ea typeface="Meiryo UI" panose="020B0604030504040204" pitchFamily="50" charset="-128"/>
              </a:rPr>
              <a:t>○不正記録行為等の事実の公表</a:t>
            </a:r>
          </a:p>
          <a:p>
            <a:pPr algn="l">
              <a:lnSpc>
                <a:spcPts val="1700"/>
              </a:lnSpc>
            </a:pPr>
            <a:r>
              <a:rPr lang="ja-JP" altLang="en-US" sz="1600" dirty="0" smtClean="0">
                <a:latin typeface="Meiryo UI" panose="020B0604030504040204" pitchFamily="50" charset="-128"/>
                <a:ea typeface="Meiryo UI" panose="020B0604030504040204" pitchFamily="50" charset="-128"/>
              </a:rPr>
              <a:t>　 市</a:t>
            </a:r>
            <a:r>
              <a:rPr lang="ja-JP" altLang="en-US" sz="1600" dirty="0">
                <a:latin typeface="Meiryo UI" panose="020B0604030504040204" pitchFamily="50" charset="-128"/>
                <a:ea typeface="Meiryo UI" panose="020B0604030504040204" pitchFamily="50" charset="-128"/>
              </a:rPr>
              <a:t>の機関は、命令を受けた者がその命令に従わないとき、報告を求められた者がその報告をせず、若しくは虚偽の報告をしたとき、検査の対象となる建物若しくは物件の占有者等がその検査を拒み、妨げ、若しくは忌避したときは、その事実を公表することができる。</a:t>
            </a:r>
          </a:p>
          <a:p>
            <a:pPr algn="l">
              <a:lnSpc>
                <a:spcPts val="1700"/>
              </a:lnSpc>
            </a:pPr>
            <a:r>
              <a:rPr lang="ja-JP" altLang="en-US" sz="1600" b="1" dirty="0">
                <a:latin typeface="Meiryo UI" panose="020B0604030504040204" pitchFamily="50" charset="-128"/>
                <a:ea typeface="Meiryo UI" panose="020B0604030504040204" pitchFamily="50" charset="-128"/>
              </a:rPr>
              <a:t>○費用負担</a:t>
            </a:r>
          </a:p>
          <a:p>
            <a:pPr algn="l">
              <a:lnSpc>
                <a:spcPts val="1700"/>
              </a:lnSpc>
            </a:pPr>
            <a:r>
              <a:rPr lang="ja-JP" altLang="en-US" sz="1600" dirty="0">
                <a:latin typeface="Meiryo UI" panose="020B0604030504040204" pitchFamily="50" charset="-128"/>
                <a:ea typeface="Meiryo UI" panose="020B0604030504040204" pitchFamily="50" charset="-128"/>
              </a:rPr>
              <a:t>　 ・開示請求に係る手数料は、無料とする。</a:t>
            </a:r>
          </a:p>
          <a:p>
            <a:pPr algn="l">
              <a:lnSpc>
                <a:spcPts val="1700"/>
              </a:lnSpc>
            </a:pPr>
            <a:r>
              <a:rPr lang="ja-JP" altLang="en-US" sz="1600" dirty="0">
                <a:latin typeface="Meiryo UI" panose="020B0604030504040204" pitchFamily="50" charset="-128"/>
                <a:ea typeface="Meiryo UI" panose="020B0604030504040204" pitchFamily="50" charset="-128"/>
              </a:rPr>
              <a:t>　 ・保有個人情報の写しの交付を受ける者は、当該写しの作成又は送付に要する費用を負担しなければならない。</a:t>
            </a:r>
          </a:p>
          <a:p>
            <a:pPr algn="l">
              <a:lnSpc>
                <a:spcPts val="1700"/>
              </a:lnSpc>
            </a:pPr>
            <a:r>
              <a:rPr lang="ja-JP" altLang="en-US" sz="1600" dirty="0">
                <a:latin typeface="Meiryo UI" panose="020B0604030504040204" pitchFamily="50" charset="-128"/>
                <a:ea typeface="Meiryo UI" panose="020B0604030504040204" pitchFamily="50" charset="-128"/>
              </a:rPr>
              <a:t>　 ・当該写しの送付に係る費用は、規則で定める方法により納付しなければならない。</a:t>
            </a:r>
          </a:p>
          <a:p>
            <a:pPr algn="l">
              <a:lnSpc>
                <a:spcPts val="1700"/>
              </a:lnSpc>
            </a:pPr>
            <a:r>
              <a:rPr lang="ja-JP" altLang="en-US" sz="1600" dirty="0">
                <a:latin typeface="Meiryo UI" panose="020B0604030504040204" pitchFamily="50" charset="-128"/>
                <a:ea typeface="Meiryo UI" panose="020B0604030504040204" pitchFamily="50" charset="-128"/>
              </a:rPr>
              <a:t>　 ・市の機関は、経済的困難その他特別な理由があると認めるときは、規則で定めるところにより、保有個人情報</a:t>
            </a:r>
          </a:p>
          <a:p>
            <a:pPr algn="l">
              <a:lnSpc>
                <a:spcPts val="1700"/>
              </a:lnSpc>
            </a:pPr>
            <a:r>
              <a:rPr lang="ja-JP" altLang="en-US" sz="1600" dirty="0">
                <a:latin typeface="Meiryo UI" panose="020B0604030504040204" pitchFamily="50" charset="-128"/>
                <a:ea typeface="Meiryo UI" panose="020B0604030504040204" pitchFamily="50" charset="-128"/>
              </a:rPr>
              <a:t>　　 の写しの作成に要する費用を減額し、又は免除することができる。</a:t>
            </a:r>
          </a:p>
          <a:p>
            <a:pPr algn="l">
              <a:lnSpc>
                <a:spcPts val="1700"/>
              </a:lnSpc>
            </a:pPr>
            <a:r>
              <a:rPr lang="ja-JP" altLang="en-US" sz="1600" b="1" dirty="0">
                <a:latin typeface="Meiryo UI" panose="020B0604030504040204" pitchFamily="50" charset="-128"/>
                <a:ea typeface="Meiryo UI" panose="020B0604030504040204" pitchFamily="50" charset="-128"/>
              </a:rPr>
              <a:t>○開示請求書の記載事項</a:t>
            </a:r>
          </a:p>
          <a:p>
            <a:pPr algn="l">
              <a:lnSpc>
                <a:spcPts val="1700"/>
              </a:lnSpc>
            </a:pPr>
            <a:r>
              <a:rPr lang="ja-JP" altLang="en-US" sz="1600" dirty="0">
                <a:latin typeface="Meiryo UI" panose="020B0604030504040204" pitchFamily="50" charset="-128"/>
                <a:ea typeface="Meiryo UI" panose="020B0604030504040204" pitchFamily="50" charset="-128"/>
              </a:rPr>
              <a:t>　 開示請求書には、開示請求をする者の氏名及び住所又は居所、開示請求に係る保有個人情報が記録されている行政文書等の名称その他の開示請求に係る保有個人情報を特定するに足りる事項のほか、次に掲げる事項を記載することができる。</a:t>
            </a:r>
          </a:p>
          <a:p>
            <a:pPr algn="l">
              <a:lnSpc>
                <a:spcPts val="1700"/>
              </a:lnSpc>
            </a:pPr>
            <a:r>
              <a:rPr lang="ja-JP" altLang="en-US" sz="1600" dirty="0">
                <a:latin typeface="Meiryo UI" panose="020B0604030504040204" pitchFamily="50" charset="-128"/>
                <a:ea typeface="Meiryo UI" panose="020B0604030504040204" pitchFamily="50" charset="-128"/>
              </a:rPr>
              <a:t>　　・開示の方法</a:t>
            </a:r>
          </a:p>
          <a:p>
            <a:pPr algn="l">
              <a:lnSpc>
                <a:spcPts val="1700"/>
              </a:lnSpc>
            </a:pPr>
            <a:r>
              <a:rPr lang="ja-JP" altLang="en-US" sz="1600" dirty="0">
                <a:latin typeface="Meiryo UI" panose="020B0604030504040204" pitchFamily="50" charset="-128"/>
                <a:ea typeface="Meiryo UI" panose="020B0604030504040204" pitchFamily="50" charset="-128"/>
              </a:rPr>
              <a:t>　　・代理人による請求の場合は、代理人の住所、代理人の氏名及び本人との</a:t>
            </a:r>
            <a:r>
              <a:rPr lang="ja-JP" altLang="en-US" sz="1600" dirty="0" smtClean="0">
                <a:latin typeface="Meiryo UI" panose="020B0604030504040204" pitchFamily="50" charset="-128"/>
                <a:ea typeface="Meiryo UI" panose="020B0604030504040204" pitchFamily="50" charset="-128"/>
              </a:rPr>
              <a:t>関係</a:t>
            </a:r>
            <a:endParaRPr lang="ja-JP" altLang="en-US" sz="1600" dirty="0">
              <a:latin typeface="Meiryo UI" panose="020B0604030504040204" pitchFamily="50" charset="-128"/>
              <a:ea typeface="Meiryo UI" panose="020B0604030504040204" pitchFamily="50" charset="-128"/>
            </a:endParaRPr>
          </a:p>
        </p:txBody>
      </p:sp>
      <p:sp>
        <p:nvSpPr>
          <p:cNvPr id="6" name="タイトル 1"/>
          <p:cNvSpPr txBox="1">
            <a:spLocks/>
          </p:cNvSpPr>
          <p:nvPr/>
        </p:nvSpPr>
        <p:spPr>
          <a:xfrm>
            <a:off x="175832" y="496252"/>
            <a:ext cx="6067026"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a:solidFill>
                  <a:schemeClr val="bg1"/>
                </a:solidFill>
                <a:latin typeface="Meiryo UI" panose="020B0604030504040204" pitchFamily="50" charset="-128"/>
                <a:ea typeface="Meiryo UI" panose="020B0604030504040204" pitchFamily="50" charset="-128"/>
              </a:rPr>
              <a:t>４</a:t>
            </a:r>
            <a:r>
              <a:rPr lang="ja-JP" altLang="en-US" sz="1800" b="1" dirty="0" smtClean="0">
                <a:solidFill>
                  <a:schemeClr val="bg1"/>
                </a:solidFill>
                <a:latin typeface="Meiryo UI" panose="020B0604030504040204" pitchFamily="50" charset="-128"/>
                <a:ea typeface="Meiryo UI" panose="020B0604030504040204" pitchFamily="50" charset="-128"/>
              </a:rPr>
              <a:t>　草加市個人情報保護法施行</a:t>
            </a:r>
            <a:r>
              <a:rPr lang="ja-JP" altLang="en-US" sz="1800" b="1" dirty="0" smtClean="0">
                <a:solidFill>
                  <a:schemeClr val="bg1"/>
                </a:solidFill>
                <a:latin typeface="Meiryo UI" panose="020B0604030504040204" pitchFamily="50" charset="-128"/>
                <a:ea typeface="Meiryo UI" panose="020B0604030504040204" pitchFamily="50" charset="-128"/>
              </a:rPr>
              <a:t>条例の</a:t>
            </a:r>
            <a:r>
              <a:rPr lang="ja-JP" altLang="en-US" sz="1800" b="1" dirty="0" smtClean="0">
                <a:solidFill>
                  <a:schemeClr val="bg1"/>
                </a:solidFill>
                <a:latin typeface="Meiryo UI" panose="020B0604030504040204" pitchFamily="50" charset="-128"/>
                <a:ea typeface="Meiryo UI" panose="020B0604030504040204" pitchFamily="50" charset="-128"/>
              </a:rPr>
              <a:t>内容について（続き）</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9453093" y="6387921"/>
            <a:ext cx="366767" cy="33855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４</a:t>
            </a:r>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94011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109330" y="367749"/>
            <a:ext cx="9710530" cy="63709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sp>
        <p:nvSpPr>
          <p:cNvPr id="7" name="タイトル 1"/>
          <p:cNvSpPr txBox="1">
            <a:spLocks/>
          </p:cNvSpPr>
          <p:nvPr/>
        </p:nvSpPr>
        <p:spPr>
          <a:xfrm>
            <a:off x="383152" y="687826"/>
            <a:ext cx="9436708" cy="6038649"/>
          </a:xfrm>
          <a:prstGeom prst="rect">
            <a:avLst/>
          </a:prstGeom>
          <a:solidFill>
            <a:srgbClr val="CCFF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ts val="1800"/>
              </a:lnSpc>
            </a:pPr>
            <a:r>
              <a:rPr lang="ja-JP" altLang="en-US" sz="1600" b="1" dirty="0" smtClean="0">
                <a:latin typeface="Meiryo UI" panose="020B0604030504040204" pitchFamily="50" charset="-128"/>
                <a:ea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rPr>
              <a:t>開示決定等の期限</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smtClean="0">
                <a:latin typeface="Meiryo UI" panose="020B0604030504040204" pitchFamily="50" charset="-128"/>
                <a:ea typeface="Meiryo UI" panose="020B0604030504040204" pitchFamily="50" charset="-128"/>
              </a:rPr>
              <a:t>　 開示決定等</a:t>
            </a:r>
            <a:r>
              <a:rPr lang="ja-JP" altLang="en-US" sz="1600" dirty="0">
                <a:latin typeface="Meiryo UI" panose="020B0604030504040204" pitchFamily="50" charset="-128"/>
                <a:ea typeface="Meiryo UI" panose="020B0604030504040204" pitchFamily="50" charset="-128"/>
              </a:rPr>
              <a:t>は</a:t>
            </a:r>
            <a:r>
              <a:rPr lang="ja-JP" altLang="en-US" sz="1600" dirty="0" smtClean="0">
                <a:latin typeface="Meiryo UI" panose="020B0604030504040204" pitchFamily="50" charset="-128"/>
                <a:ea typeface="Meiryo UI" panose="020B0604030504040204" pitchFamily="50" charset="-128"/>
              </a:rPr>
              <a:t>、</a:t>
            </a:r>
            <a:r>
              <a:rPr lang="ja-JP" altLang="en-US" sz="1600" b="1" u="sng" dirty="0" smtClean="0">
                <a:latin typeface="Meiryo UI" panose="020B0604030504040204" pitchFamily="50" charset="-128"/>
                <a:ea typeface="Meiryo UI" panose="020B0604030504040204" pitchFamily="50" charset="-128"/>
              </a:rPr>
              <a:t>開示請求のあった日から１４日以内にしなければならない</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800"/>
              </a:lnSpc>
            </a:pPr>
            <a:r>
              <a:rPr lang="ja-JP" altLang="en-US" sz="1600" b="1" dirty="0" smtClean="0">
                <a:latin typeface="Meiryo UI" panose="020B0604030504040204" pitchFamily="50" charset="-128"/>
                <a:ea typeface="Meiryo UI" panose="020B0604030504040204" pitchFamily="50" charset="-128"/>
              </a:rPr>
              <a:t>○訂正決定等の期限</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訂正</a:t>
            </a:r>
            <a:r>
              <a:rPr lang="ja-JP" altLang="en-US" sz="1600" dirty="0">
                <a:latin typeface="Meiryo UI" panose="020B0604030504040204" pitchFamily="50" charset="-128"/>
                <a:ea typeface="Meiryo UI" panose="020B0604030504040204" pitchFamily="50" charset="-128"/>
              </a:rPr>
              <a:t>決定等は、</a:t>
            </a:r>
            <a:r>
              <a:rPr lang="ja-JP" altLang="en-US" sz="1600" b="1" u="sng" dirty="0">
                <a:latin typeface="Meiryo UI" panose="020B0604030504040204" pitchFamily="50" charset="-128"/>
                <a:ea typeface="Meiryo UI" panose="020B0604030504040204" pitchFamily="50" charset="-128"/>
              </a:rPr>
              <a:t>訂正請求があった日から１４日以内にしなければならない</a:t>
            </a:r>
            <a:r>
              <a:rPr lang="ja-JP" altLang="en-US" sz="1600" b="1" u="sng" dirty="0" smtClean="0">
                <a:latin typeface="Meiryo UI" panose="020B0604030504040204" pitchFamily="50" charset="-128"/>
                <a:ea typeface="Meiryo UI" panose="020B0604030504040204" pitchFamily="50" charset="-128"/>
              </a:rPr>
              <a:t>。</a:t>
            </a:r>
            <a:endParaRPr lang="en-US" altLang="ja-JP" sz="1600" b="1" u="sng" dirty="0" smtClean="0">
              <a:latin typeface="Meiryo UI" panose="020B0604030504040204" pitchFamily="50" charset="-128"/>
              <a:ea typeface="Meiryo UI" panose="020B0604030504040204" pitchFamily="50" charset="-128"/>
            </a:endParaRPr>
          </a:p>
          <a:p>
            <a:pPr algn="l">
              <a:lnSpc>
                <a:spcPts val="1800"/>
              </a:lnSpc>
            </a:pPr>
            <a:r>
              <a:rPr lang="ja-JP" altLang="en-US" sz="1600" b="1" dirty="0" smtClean="0">
                <a:latin typeface="Meiryo UI" panose="020B0604030504040204" pitchFamily="50" charset="-128"/>
                <a:ea typeface="Meiryo UI" panose="020B0604030504040204" pitchFamily="50" charset="-128"/>
              </a:rPr>
              <a:t>○利用停止決定等の期限</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利用</a:t>
            </a:r>
            <a:r>
              <a:rPr lang="ja-JP" altLang="en-US" sz="1600" dirty="0">
                <a:latin typeface="Meiryo UI" panose="020B0604030504040204" pitchFamily="50" charset="-128"/>
                <a:ea typeface="Meiryo UI" panose="020B0604030504040204" pitchFamily="50" charset="-128"/>
              </a:rPr>
              <a:t>停止決定等は、</a:t>
            </a:r>
            <a:r>
              <a:rPr lang="ja-JP" altLang="en-US" sz="1600" b="1" u="sng" dirty="0">
                <a:latin typeface="Meiryo UI" panose="020B0604030504040204" pitchFamily="50" charset="-128"/>
                <a:ea typeface="Meiryo UI" panose="020B0604030504040204" pitchFamily="50" charset="-128"/>
              </a:rPr>
              <a:t>利用停止請求があった日から１４日以内にしなければならない。</a:t>
            </a:r>
            <a:endParaRPr lang="en-US" altLang="ja-JP" sz="1600" b="1" u="sng" dirty="0" smtClean="0">
              <a:latin typeface="Meiryo UI" panose="020B0604030504040204" pitchFamily="50" charset="-128"/>
              <a:ea typeface="Meiryo UI" panose="020B0604030504040204" pitchFamily="50" charset="-128"/>
            </a:endParaRPr>
          </a:p>
          <a:p>
            <a:pPr algn="l">
              <a:lnSpc>
                <a:spcPts val="1800"/>
              </a:lnSpc>
            </a:pPr>
            <a:r>
              <a:rPr lang="ja-JP" altLang="en-US" sz="1600" b="1" dirty="0" smtClean="0">
                <a:latin typeface="Meiryo UI" panose="020B0604030504040204" pitchFamily="50" charset="-128"/>
                <a:ea typeface="Meiryo UI" panose="020B0604030504040204" pitchFamily="50" charset="-128"/>
              </a:rPr>
              <a:t>○草加市情報公開・個人情報保護審議会への諮問</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個人情報の適正な取扱いを確保するために専門的な知見に基づく意見を聴くことが特に必要であると認めるとき</a:t>
            </a:r>
            <a:r>
              <a:rPr lang="ja-JP" altLang="en-US" sz="1600" dirty="0">
                <a:latin typeface="Meiryo UI" panose="020B0604030504040204" pitchFamily="50" charset="-128"/>
                <a:ea typeface="Meiryo UI" panose="020B0604030504040204" pitchFamily="50" charset="-128"/>
              </a:rPr>
              <a:t>は、</a:t>
            </a:r>
            <a:r>
              <a:rPr lang="ja-JP" altLang="en-US" sz="1600" b="1" u="sng" dirty="0">
                <a:latin typeface="Meiryo UI" panose="020B0604030504040204" pitchFamily="50" charset="-128"/>
                <a:ea typeface="Meiryo UI" panose="020B0604030504040204" pitchFamily="50" charset="-128"/>
              </a:rPr>
              <a:t>草加市情報公開・個人情報保護審議会に諮問することができる。</a:t>
            </a:r>
            <a:endParaRPr lang="en-US" altLang="ja-JP" sz="1600" b="1" u="sng" dirty="0" smtClean="0">
              <a:latin typeface="Meiryo UI" panose="020B0604030504040204" pitchFamily="50" charset="-128"/>
              <a:ea typeface="Meiryo UI" panose="020B0604030504040204" pitchFamily="50" charset="-128"/>
            </a:endParaRPr>
          </a:p>
          <a:p>
            <a:pPr algn="l">
              <a:lnSpc>
                <a:spcPts val="1800"/>
              </a:lnSpc>
            </a:pPr>
            <a:r>
              <a:rPr lang="ja-JP" altLang="en-US" sz="1600" b="1" dirty="0">
                <a:latin typeface="Meiryo UI" panose="020B0604030504040204" pitchFamily="50" charset="-128"/>
                <a:ea typeface="Meiryo UI" panose="020B0604030504040204" pitchFamily="50" charset="-128"/>
              </a:rPr>
              <a:t>○罰則</a:t>
            </a: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市の機関の命令に違反した者は、２年以下の懲役又は１００万円以下の罰金に処する。</a:t>
            </a: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次の各号のいずれかに該当する者は、１年以下の懲役又は５０万円以下の罰金に処する。</a:t>
            </a:r>
          </a:p>
          <a:p>
            <a:pPr algn="l">
              <a:lnSpc>
                <a:spcPts val="1800"/>
              </a:lnSpc>
            </a:pPr>
            <a:r>
              <a:rPr lang="ja-JP" altLang="en-US" sz="1600" dirty="0" smtClean="0">
                <a:latin typeface="Meiryo UI" panose="020B0604030504040204" pitchFamily="50" charset="-128"/>
                <a:ea typeface="Meiryo UI" panose="020B0604030504040204" pitchFamily="50" charset="-128"/>
              </a:rPr>
              <a:t>　　 ⑴</a:t>
            </a:r>
            <a:r>
              <a:rPr lang="ja-JP" altLang="en-US" sz="1600" dirty="0">
                <a:latin typeface="Meiryo UI" panose="020B0604030504040204" pitchFamily="50" charset="-128"/>
                <a:ea typeface="Meiryo UI" panose="020B0604030504040204" pitchFamily="50" charset="-128"/>
              </a:rPr>
              <a:t>　不正記録行為をした者</a:t>
            </a:r>
          </a:p>
          <a:p>
            <a:pPr algn="l">
              <a:lnSpc>
                <a:spcPts val="1800"/>
              </a:lnSpc>
            </a:pPr>
            <a:r>
              <a:rPr lang="ja-JP" altLang="en-US" sz="1600" dirty="0" smtClean="0">
                <a:latin typeface="Meiryo UI" panose="020B0604030504040204" pitchFamily="50" charset="-128"/>
                <a:ea typeface="Meiryo UI" panose="020B0604030504040204" pitchFamily="50" charset="-128"/>
              </a:rPr>
              <a:t>　　 ⑵</a:t>
            </a:r>
            <a:r>
              <a:rPr lang="ja-JP" altLang="en-US" sz="1600" dirty="0">
                <a:latin typeface="Meiryo UI" panose="020B0604030504040204" pitchFamily="50" charset="-128"/>
                <a:ea typeface="Meiryo UI" panose="020B0604030504040204" pitchFamily="50" charset="-128"/>
              </a:rPr>
              <a:t>　不正記録媒体であることを知り、又は重大な過失によりこれを知らずに、当該不正記録媒体を譲り受け</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所持</a:t>
            </a:r>
            <a:r>
              <a:rPr lang="ja-JP" altLang="en-US" sz="1600" dirty="0">
                <a:latin typeface="Meiryo UI" panose="020B0604030504040204" pitchFamily="50" charset="-128"/>
                <a:ea typeface="Meiryo UI" panose="020B0604030504040204" pitchFamily="50" charset="-128"/>
              </a:rPr>
              <a:t>し、若しくは第三者に譲り渡し、又は不正複写行為をしたもの</a:t>
            </a: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報告をせず、若しくは虚偽の報告をし、又は同項の規定による検査を拒み、妨げ、若しくは忌避した者は</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２０万円</a:t>
            </a:r>
            <a:r>
              <a:rPr lang="ja-JP" altLang="en-US" sz="1600" dirty="0">
                <a:latin typeface="Meiryo UI" panose="020B0604030504040204" pitchFamily="50" charset="-128"/>
                <a:ea typeface="Meiryo UI" panose="020B0604030504040204" pitchFamily="50" charset="-128"/>
              </a:rPr>
              <a:t>以下の罰金に処する。</a:t>
            </a: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法人の代表者又は法人若しくは人の代理人、使用人その他の従事者が、その法人又は人の業務に</a:t>
            </a:r>
            <a:r>
              <a:rPr lang="ja-JP" altLang="en-US" sz="1600" dirty="0" smtClean="0">
                <a:latin typeface="Meiryo UI" panose="020B0604030504040204" pitchFamily="50" charset="-128"/>
                <a:ea typeface="Meiryo UI" panose="020B0604030504040204" pitchFamily="50" charset="-128"/>
              </a:rPr>
              <a:t>関して</a:t>
            </a:r>
            <a:endParaRPr lang="en-US" altLang="ja-JP" sz="1600"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　 違反</a:t>
            </a:r>
            <a:r>
              <a:rPr lang="ja-JP" altLang="en-US" sz="1600" dirty="0">
                <a:latin typeface="Meiryo UI" panose="020B0604030504040204" pitchFamily="50" charset="-128"/>
                <a:ea typeface="Meiryo UI" panose="020B0604030504040204" pitchFamily="50" charset="-128"/>
              </a:rPr>
              <a:t>行為をしたときは、その行為者を罰するほか、その法人又は人に対し各本条の罰金刑を科する。</a:t>
            </a: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草加市外においてこれらの条の罪を犯した者にも適用する</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800"/>
              </a:lnSpc>
            </a:pPr>
            <a:r>
              <a:rPr lang="ja-JP" altLang="en-US" sz="1600" b="1" dirty="0" smtClean="0">
                <a:latin typeface="Meiryo UI" panose="020B0604030504040204" pitchFamily="50" charset="-128"/>
                <a:ea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rPr>
              <a:t>施行期日</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smtClean="0">
                <a:latin typeface="Meiryo UI" panose="020B0604030504040204" pitchFamily="50" charset="-128"/>
                <a:ea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rPr>
              <a:t>令和５年４月</a:t>
            </a:r>
            <a:r>
              <a:rPr lang="ja-JP" altLang="en-US" sz="1600" b="1" u="sng" dirty="0" smtClean="0">
                <a:latin typeface="Meiryo UI" panose="020B0604030504040204" pitchFamily="50" charset="-128"/>
                <a:ea typeface="Meiryo UI" panose="020B0604030504040204" pitchFamily="50" charset="-128"/>
              </a:rPr>
              <a:t>１日</a:t>
            </a:r>
            <a:endParaRPr lang="en-US" altLang="ja-JP" sz="1600" b="1" u="sng" dirty="0" smtClean="0">
              <a:latin typeface="Meiryo UI" panose="020B0604030504040204" pitchFamily="50" charset="-128"/>
              <a:ea typeface="Meiryo UI" panose="020B0604030504040204" pitchFamily="50" charset="-128"/>
            </a:endParaRPr>
          </a:p>
          <a:p>
            <a:pPr algn="l">
              <a:lnSpc>
                <a:spcPts val="1800"/>
              </a:lnSpc>
            </a:pPr>
            <a:r>
              <a:rPr lang="ja-JP" altLang="en-US" sz="1600" b="1" dirty="0" smtClean="0">
                <a:latin typeface="Meiryo UI" panose="020B0604030504040204" pitchFamily="50" charset="-128"/>
                <a:ea typeface="Meiryo UI" panose="020B0604030504040204" pitchFamily="50" charset="-128"/>
              </a:rPr>
              <a:t>○</a:t>
            </a:r>
            <a:r>
              <a:rPr lang="ja-JP" altLang="en-US" sz="1600" b="1" dirty="0" smtClean="0">
                <a:latin typeface="Meiryo UI" panose="020B0604030504040204" pitchFamily="50" charset="-128"/>
                <a:ea typeface="Meiryo UI" panose="020B0604030504040204" pitchFamily="50" charset="-128"/>
              </a:rPr>
              <a:t>草加市個人情報保護条例の廃止</a:t>
            </a:r>
            <a:endParaRPr lang="en-US" altLang="ja-JP" sz="1600" b="1" dirty="0" smtClean="0">
              <a:latin typeface="Meiryo UI" panose="020B0604030504040204" pitchFamily="50" charset="-128"/>
              <a:ea typeface="Meiryo UI" panose="020B0604030504040204" pitchFamily="50" charset="-128"/>
            </a:endParaRPr>
          </a:p>
          <a:p>
            <a:pPr algn="l">
              <a:lnSpc>
                <a:spcPts val="1800"/>
              </a:lnSpc>
            </a:pPr>
            <a:r>
              <a:rPr lang="ja-JP" altLang="en-US" sz="1600" dirty="0">
                <a:latin typeface="Meiryo UI" panose="020B0604030504040204" pitchFamily="50" charset="-128"/>
                <a:ea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rPr>
              <a:t>草加市個人情報保護法施行条例の施行に伴い、草加市個人情報保護条例は、廃止</a:t>
            </a:r>
            <a:r>
              <a:rPr lang="ja-JP" altLang="en-US" sz="1600" dirty="0" smtClean="0">
                <a:latin typeface="Meiryo UI" panose="020B0604030504040204" pitchFamily="50" charset="-128"/>
                <a:ea typeface="Meiryo UI" panose="020B0604030504040204" pitchFamily="50" charset="-128"/>
              </a:rPr>
              <a:t>す</a:t>
            </a:r>
            <a:r>
              <a:rPr lang="ja-JP" altLang="en-US" sz="1600" dirty="0">
                <a:latin typeface="Meiryo UI" panose="020B0604030504040204" pitchFamily="50" charset="-128"/>
                <a:ea typeface="Meiryo UI" panose="020B0604030504040204" pitchFamily="50" charset="-128"/>
              </a:rPr>
              <a:t>る</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l">
              <a:lnSpc>
                <a:spcPts val="1800"/>
              </a:lnSpc>
            </a:pPr>
            <a:endParaRPr lang="en-US" altLang="ja-JP" sz="1600" dirty="0" smtClean="0">
              <a:latin typeface="Meiryo UI" panose="020B0604030504040204" pitchFamily="50" charset="-128"/>
              <a:ea typeface="Meiryo UI" panose="020B0604030504040204" pitchFamily="50" charset="-128"/>
            </a:endParaRPr>
          </a:p>
        </p:txBody>
      </p:sp>
      <p:sp>
        <p:nvSpPr>
          <p:cNvPr id="6" name="タイトル 1"/>
          <p:cNvSpPr txBox="1">
            <a:spLocks/>
          </p:cNvSpPr>
          <p:nvPr/>
        </p:nvSpPr>
        <p:spPr>
          <a:xfrm>
            <a:off x="209083" y="508508"/>
            <a:ext cx="6058713" cy="358636"/>
          </a:xfrm>
          <a:prstGeom prst="rect">
            <a:avLst/>
          </a:prstGeom>
          <a:solidFill>
            <a:schemeClr val="accent1">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800" b="1" dirty="0">
                <a:solidFill>
                  <a:schemeClr val="bg1"/>
                </a:solidFill>
                <a:latin typeface="Meiryo UI" panose="020B0604030504040204" pitchFamily="50" charset="-128"/>
                <a:ea typeface="Meiryo UI" panose="020B0604030504040204" pitchFamily="50" charset="-128"/>
              </a:rPr>
              <a:t>４</a:t>
            </a:r>
            <a:r>
              <a:rPr lang="ja-JP" altLang="en-US" sz="1800" b="1" dirty="0" smtClean="0">
                <a:solidFill>
                  <a:schemeClr val="bg1"/>
                </a:solidFill>
                <a:latin typeface="Meiryo UI" panose="020B0604030504040204" pitchFamily="50" charset="-128"/>
                <a:ea typeface="Meiryo UI" panose="020B0604030504040204" pitchFamily="50" charset="-128"/>
              </a:rPr>
              <a:t>　草加市個人情報保護法施行</a:t>
            </a:r>
            <a:r>
              <a:rPr lang="ja-JP" altLang="en-US" sz="1800" b="1" dirty="0" smtClean="0">
                <a:solidFill>
                  <a:schemeClr val="bg1"/>
                </a:solidFill>
                <a:latin typeface="Meiryo UI" panose="020B0604030504040204" pitchFamily="50" charset="-128"/>
                <a:ea typeface="Meiryo UI" panose="020B0604030504040204" pitchFamily="50" charset="-128"/>
              </a:rPr>
              <a:t>条例の</a:t>
            </a:r>
            <a:r>
              <a:rPr lang="ja-JP" altLang="en-US" sz="1800" b="1" dirty="0" smtClean="0">
                <a:solidFill>
                  <a:schemeClr val="bg1"/>
                </a:solidFill>
                <a:latin typeface="Meiryo UI" panose="020B0604030504040204" pitchFamily="50" charset="-128"/>
                <a:ea typeface="Meiryo UI" panose="020B0604030504040204" pitchFamily="50" charset="-128"/>
              </a:rPr>
              <a:t>内容について（続き）</a:t>
            </a:r>
            <a:endParaRPr lang="en-US" altLang="ja-JP" sz="1800" b="1" dirty="0" smtClean="0">
              <a:solidFill>
                <a:schemeClr val="bg1"/>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9453093" y="6387921"/>
            <a:ext cx="366767" cy="33855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５</a:t>
            </a:r>
            <a:endParaRPr kumimoji="1" lang="ja-JP" altLang="en-US"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316596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1753</TotalTime>
  <Words>44</Words>
  <Application>Microsoft Office PowerPoint</Application>
  <PresentationFormat>A4 210 x 297 mm</PresentationFormat>
  <Paragraphs>76</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Meiryo UI</vt:lpstr>
      <vt:lpstr>ＭＳ Ｐゴシック</vt:lpstr>
      <vt:lpstr>Arial</vt:lpstr>
      <vt:lpstr>Calibri</vt:lpstr>
      <vt:lpstr>クラリティ</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草加市都市公園条例の一部を改正する条例素案の概要</dc:title>
  <dc:creator>堀中秀則</dc:creator>
  <cp:lastModifiedBy>草加市役所</cp:lastModifiedBy>
  <cp:revision>159</cp:revision>
  <cp:lastPrinted>2022-09-15T06:03:10Z</cp:lastPrinted>
  <dcterms:created xsi:type="dcterms:W3CDTF">2017-11-28T21:29:24Z</dcterms:created>
  <dcterms:modified xsi:type="dcterms:W3CDTF">2023-03-30T05:52:43Z</dcterms:modified>
</cp:coreProperties>
</file>